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0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  <p:transition advTm="10000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10000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  <p:transition advTm="10000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  <p:transition advTm="10000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Tm="10000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10000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2E1B55-0127-48C0-8572-55CFA14036C1}" type="datetimeFigureOut">
              <a:rPr lang="lt-LT" smtClean="0"/>
              <a:pPr/>
              <a:t>2020-03-13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E29BC9-BCC4-4959-9948-0FB347BC045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10000"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t.wikipedia.org/wiki/Natris" TargetMode="External"/><Relationship Id="rId3" Type="http://schemas.openxmlformats.org/officeDocument/2006/relationships/hyperlink" Target="https://lt.wikipedia.org/wiki/Jonas_(dalel%C4%97)" TargetMode="External"/><Relationship Id="rId7" Type="http://schemas.openxmlformats.org/officeDocument/2006/relationships/hyperlink" Target="https://lt.wikipedia.org/wiki/Kalis" TargetMode="External"/><Relationship Id="rId2" Type="http://schemas.openxmlformats.org/officeDocument/2006/relationships/hyperlink" Target="https://lt.wikipedia.org/wiki/Katijon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t.wikipedia.org/wiki/Magnis" TargetMode="External"/><Relationship Id="rId5" Type="http://schemas.openxmlformats.org/officeDocument/2006/relationships/hyperlink" Target="https://lt.wikipedia.org/wiki/Gele%C5%BEis" TargetMode="External"/><Relationship Id="rId4" Type="http://schemas.openxmlformats.org/officeDocument/2006/relationships/hyperlink" Target="https://lt.wikipedia.org/wiki/Kalci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t.wikipedia.org/wiki/Jonas_(dalel%C4%97)" TargetMode="External"/><Relationship Id="rId2" Type="http://schemas.openxmlformats.org/officeDocument/2006/relationships/hyperlink" Target="https://lt.wikipedia.org/wiki/Anijona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lt.wikipedia.org/wiki/Atomas" TargetMode="External"/><Relationship Id="rId4" Type="http://schemas.openxmlformats.org/officeDocument/2006/relationships/hyperlink" Target="https://lt.wikipedia.org/w/index.php?title=Nemetalo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14282" y="1752601"/>
            <a:ext cx="8243918" cy="1829761"/>
          </a:xfrm>
        </p:spPr>
        <p:txBody>
          <a:bodyPr/>
          <a:lstStyle/>
          <a:p>
            <a:pPr algn="l"/>
            <a:r>
              <a:rPr lang="lt-LT" dirty="0" smtClean="0"/>
              <a:t>DRUSKOS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85720" y="3611607"/>
            <a:ext cx="8172480" cy="1199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lt-LT" dirty="0" smtClean="0"/>
              <a:t>Darbą parengė:</a:t>
            </a:r>
          </a:p>
          <a:p>
            <a:pPr algn="l"/>
            <a:r>
              <a:rPr lang="lt-LT" dirty="0" smtClean="0"/>
              <a:t>Chemijos mokytoja</a:t>
            </a:r>
          </a:p>
          <a:p>
            <a:pPr algn="l"/>
            <a:r>
              <a:rPr lang="lt-LT" dirty="0" smtClean="0"/>
              <a:t>Jovita </a:t>
            </a:r>
            <a:r>
              <a:rPr lang="lt-LT" dirty="0" err="1" smtClean="0"/>
              <a:t>Girniuvienė</a:t>
            </a:r>
            <a:endParaRPr lang="lt-LT" dirty="0"/>
          </a:p>
        </p:txBody>
      </p:sp>
      <p:pic>
        <p:nvPicPr>
          <p:cNvPr id="4" name="Paveikslėlis 3" descr="Vaizdo rezultatas pagal u&amp;zcaron;klaus&amp;aogon; „druskos“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000108"/>
            <a:ext cx="5214974" cy="364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lt-LT" sz="3200" dirty="0" smtClean="0">
                <a:solidFill>
                  <a:srgbClr val="7030A0"/>
                </a:solidFill>
              </a:rPr>
              <a:t>BAZINĖS DRUSKOS: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1. bazines druskas gali sudaryti tik </a:t>
            </a:r>
            <a:r>
              <a:rPr lang="lt-LT" sz="3200" dirty="0" err="1" smtClean="0"/>
              <a:t>daugiahidroksilės</a:t>
            </a:r>
            <a:r>
              <a:rPr lang="lt-LT" sz="3200" dirty="0" smtClean="0"/>
              <a:t> bazės;</a:t>
            </a:r>
            <a:br>
              <a:rPr lang="lt-LT" sz="3200" dirty="0" smtClean="0"/>
            </a:br>
            <a:r>
              <a:rPr lang="lt-LT" sz="3200" dirty="0" smtClean="0"/>
              <a:t>2. bazinės druskos yra nevisiškosios bazės neutralizacijos reakcijos produktas;</a:t>
            </a:r>
            <a:br>
              <a:rPr lang="lt-LT" sz="3200" dirty="0" smtClean="0"/>
            </a:br>
            <a:r>
              <a:rPr lang="lt-LT" sz="3200" dirty="0" smtClean="0"/>
              <a:t>3. bazinių druskų galima gauti tokį skaičių, kiek </a:t>
            </a:r>
            <a:r>
              <a:rPr lang="lt-LT" sz="3200" dirty="0" err="1" smtClean="0"/>
              <a:t>hidroksilo</a:t>
            </a:r>
            <a:r>
              <a:rPr lang="lt-LT" sz="3200" dirty="0" smtClean="0"/>
              <a:t> grupių yra bazėje atėmus vienetą.</a:t>
            </a:r>
            <a:br>
              <a:rPr lang="lt-LT" sz="3200" dirty="0" smtClean="0"/>
            </a:br>
            <a:r>
              <a:rPr lang="lt-LT" sz="3200" dirty="0" smtClean="0"/>
              <a:t>Pvz.  </a:t>
            </a:r>
            <a:r>
              <a:rPr lang="lt-LT" sz="3200" dirty="0" err="1" smtClean="0"/>
              <a:t>Al</a:t>
            </a:r>
            <a:r>
              <a:rPr lang="lt-LT" sz="3200" dirty="0" smtClean="0"/>
              <a:t>(OH)</a:t>
            </a:r>
            <a:r>
              <a:rPr lang="lt-LT" sz="1600" dirty="0" smtClean="0"/>
              <a:t>3</a:t>
            </a:r>
            <a:r>
              <a:rPr lang="lt-LT" sz="3200" dirty="0" smtClean="0"/>
              <a:t> + </a:t>
            </a:r>
            <a:r>
              <a:rPr lang="lt-LT" sz="3200" dirty="0" err="1" smtClean="0"/>
              <a:t>HCl</a:t>
            </a:r>
            <a:r>
              <a:rPr lang="lt-LT" sz="3200" dirty="0" smtClean="0"/>
              <a:t>        </a:t>
            </a:r>
            <a:r>
              <a:rPr lang="lt-LT" sz="3200" dirty="0" err="1" smtClean="0"/>
              <a:t>Al</a:t>
            </a:r>
            <a:r>
              <a:rPr lang="lt-LT" sz="3200" dirty="0" smtClean="0"/>
              <a:t>(OH)</a:t>
            </a:r>
            <a:r>
              <a:rPr lang="lt-LT" sz="1600" dirty="0" smtClean="0"/>
              <a:t>2</a:t>
            </a:r>
            <a:r>
              <a:rPr lang="lt-LT" sz="3200" dirty="0" smtClean="0"/>
              <a:t>Cl + H</a:t>
            </a:r>
            <a:r>
              <a:rPr lang="lt-LT" sz="1600" dirty="0" smtClean="0"/>
              <a:t>2</a:t>
            </a:r>
            <a:r>
              <a:rPr lang="lt-LT" sz="3200" dirty="0" smtClean="0"/>
              <a:t>O;</a:t>
            </a:r>
            <a:br>
              <a:rPr lang="lt-LT" sz="3200" dirty="0" smtClean="0"/>
            </a:br>
            <a:r>
              <a:rPr lang="lt-LT" sz="3200" dirty="0" smtClean="0"/>
              <a:t>     </a:t>
            </a:r>
            <a:r>
              <a:rPr lang="lt-LT" sz="3200" dirty="0" err="1" smtClean="0"/>
              <a:t>Al</a:t>
            </a:r>
            <a:r>
              <a:rPr lang="lt-LT" sz="3200" dirty="0" smtClean="0"/>
              <a:t>(OH)</a:t>
            </a:r>
            <a:r>
              <a:rPr lang="lt-LT" sz="1600" dirty="0" smtClean="0"/>
              <a:t>3</a:t>
            </a:r>
            <a:r>
              <a:rPr lang="lt-LT" sz="3200" dirty="0" smtClean="0"/>
              <a:t> + 2HCl        (</a:t>
            </a:r>
            <a:r>
              <a:rPr lang="lt-LT" sz="3200" dirty="0" err="1" smtClean="0"/>
              <a:t>AlOH</a:t>
            </a:r>
            <a:r>
              <a:rPr lang="lt-LT" sz="3200" dirty="0" smtClean="0"/>
              <a:t>)Cl + 2H</a:t>
            </a:r>
            <a:r>
              <a:rPr lang="lt-LT" sz="1600" dirty="0" smtClean="0"/>
              <a:t>2</a:t>
            </a:r>
            <a:r>
              <a:rPr lang="lt-LT" sz="3200" dirty="0" smtClean="0"/>
              <a:t>O.</a:t>
            </a:r>
            <a:endParaRPr lang="lt-LT" sz="3200" dirty="0"/>
          </a:p>
        </p:txBody>
      </p:sp>
      <p:cxnSp>
        <p:nvCxnSpPr>
          <p:cNvPr id="4" name="Tiesioji rodyklės jungtis 3"/>
          <p:cNvCxnSpPr/>
          <p:nvPr/>
        </p:nvCxnSpPr>
        <p:spPr>
          <a:xfrm>
            <a:off x="4429124" y="578645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Tiesioji rodyklės jungtis 6"/>
          <p:cNvCxnSpPr/>
          <p:nvPr/>
        </p:nvCxnSpPr>
        <p:spPr>
          <a:xfrm>
            <a:off x="4572000" y="528638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lt-LT" sz="3200" dirty="0" smtClean="0">
                <a:solidFill>
                  <a:srgbClr val="7030A0"/>
                </a:solidFill>
              </a:rPr>
              <a:t>KOMPLEKSINĖS DRUSKOS: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1. druska, kurios vienas iš jonų yra kompleksinis jonas;</a:t>
            </a:r>
            <a:br>
              <a:rPr lang="lt-LT" sz="3200" dirty="0" smtClean="0"/>
            </a:br>
            <a:r>
              <a:rPr lang="lt-LT" sz="3200" dirty="0" smtClean="0"/>
              <a:t>2. kompleksinis jonas sudarytas iš centrinio </a:t>
            </a:r>
            <a:r>
              <a:rPr lang="lt-LT" sz="3200" dirty="0" err="1" smtClean="0"/>
              <a:t>katijono</a:t>
            </a:r>
            <a:r>
              <a:rPr lang="lt-LT" sz="3200" dirty="0" smtClean="0"/>
              <a:t>, sujungto (dažniausiai donoriniais </a:t>
            </a:r>
            <a:r>
              <a:rPr lang="lt-LT" sz="3200" dirty="0" err="1" smtClean="0"/>
              <a:t>kovalentiniais</a:t>
            </a:r>
            <a:r>
              <a:rPr lang="lt-LT" sz="3200" dirty="0" smtClean="0"/>
              <a:t> ryšiais) su keliomis mažomis molekulėmis (paprastai polinėmis) arba jonais.</a:t>
            </a:r>
            <a:br>
              <a:rPr lang="lt-LT" sz="3200" dirty="0" smtClean="0"/>
            </a:br>
            <a:r>
              <a:rPr lang="lt-LT" sz="3200" dirty="0" smtClean="0"/>
              <a:t>Pvz. CuSO</a:t>
            </a:r>
            <a:r>
              <a:rPr lang="lt-LT" sz="1600" dirty="0" smtClean="0"/>
              <a:t>4</a:t>
            </a:r>
            <a:r>
              <a:rPr lang="lt-LT" sz="3200" dirty="0" smtClean="0"/>
              <a:t> + 4NH</a:t>
            </a:r>
            <a:r>
              <a:rPr lang="lt-LT" sz="1600" dirty="0" smtClean="0"/>
              <a:t>3 </a:t>
            </a:r>
            <a:r>
              <a:rPr lang="lt-LT" sz="3200" dirty="0" smtClean="0"/>
              <a:t>        [</a:t>
            </a:r>
            <a:r>
              <a:rPr lang="lt-LT" sz="3200" dirty="0" err="1" smtClean="0"/>
              <a:t>Cu</a:t>
            </a:r>
            <a:r>
              <a:rPr lang="lt-LT" sz="3200" dirty="0" smtClean="0"/>
              <a:t>(NH</a:t>
            </a:r>
            <a:r>
              <a:rPr lang="lt-LT" sz="1600" dirty="0" smtClean="0"/>
              <a:t>3</a:t>
            </a:r>
            <a:r>
              <a:rPr lang="lt-LT" sz="3200" dirty="0" smtClean="0"/>
              <a:t>)</a:t>
            </a:r>
            <a:r>
              <a:rPr lang="lt-LT" sz="1600" dirty="0" smtClean="0"/>
              <a:t>4</a:t>
            </a:r>
            <a:r>
              <a:rPr lang="lt-LT" sz="3200" dirty="0" smtClean="0"/>
              <a:t>]SO</a:t>
            </a:r>
            <a:r>
              <a:rPr lang="lt-LT" sz="1600" dirty="0" smtClean="0"/>
              <a:t>4  .</a:t>
            </a:r>
            <a:endParaRPr lang="lt-LT" sz="3200" dirty="0"/>
          </a:p>
        </p:txBody>
      </p:sp>
      <p:cxnSp>
        <p:nvCxnSpPr>
          <p:cNvPr id="4" name="Tiesioji rodyklės jungtis 3"/>
          <p:cNvCxnSpPr/>
          <p:nvPr/>
        </p:nvCxnSpPr>
        <p:spPr>
          <a:xfrm>
            <a:off x="4500562" y="535782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lt-LT" sz="3200" dirty="0" smtClean="0">
                <a:solidFill>
                  <a:srgbClr val="7030A0"/>
                </a:solidFill>
              </a:rPr>
              <a:t>DVIGUBOSIOS DRUSKOS: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1. druska, kai reaguoja paprastosios druskos;</a:t>
            </a:r>
            <a:br>
              <a:rPr lang="lt-LT" sz="3200" dirty="0" smtClean="0"/>
            </a:br>
            <a:r>
              <a:rPr lang="lt-LT" sz="3200" dirty="0" smtClean="0"/>
              <a:t>2. druskoje yra du skirtingi </a:t>
            </a:r>
            <a:r>
              <a:rPr lang="lt-LT" sz="3200" dirty="0" err="1" smtClean="0"/>
              <a:t>katijonai</a:t>
            </a:r>
            <a:r>
              <a:rPr lang="lt-LT" sz="3200" dirty="0" smtClean="0"/>
              <a:t> (arba du skirtingi metalo jonai, arba metalo jonas ir amonio jonas) bei rūgšties liekana.</a:t>
            </a:r>
            <a:br>
              <a:rPr lang="lt-LT" sz="3200" dirty="0" smtClean="0"/>
            </a:br>
            <a:r>
              <a:rPr lang="lt-LT" sz="3200" dirty="0" smtClean="0"/>
              <a:t>Pvz. </a:t>
            </a:r>
            <a:br>
              <a:rPr lang="lt-LT" sz="3200" dirty="0" smtClean="0"/>
            </a:br>
            <a:r>
              <a:rPr lang="lt-LT" sz="3200" dirty="0" smtClean="0"/>
              <a:t>Al</a:t>
            </a:r>
            <a:r>
              <a:rPr lang="lt-LT" sz="1600" dirty="0" smtClean="0"/>
              <a:t>2</a:t>
            </a:r>
            <a:r>
              <a:rPr lang="lt-LT" sz="3200" dirty="0" smtClean="0"/>
              <a:t>(SO</a:t>
            </a:r>
            <a:r>
              <a:rPr lang="lt-LT" sz="1600" dirty="0" smtClean="0"/>
              <a:t>4</a:t>
            </a:r>
            <a:r>
              <a:rPr lang="lt-LT" sz="3200" dirty="0" smtClean="0"/>
              <a:t>)</a:t>
            </a:r>
            <a:r>
              <a:rPr lang="lt-LT" sz="1600" dirty="0" smtClean="0"/>
              <a:t>3 </a:t>
            </a:r>
            <a:r>
              <a:rPr lang="lt-LT" sz="3200" dirty="0" smtClean="0"/>
              <a:t>+ K</a:t>
            </a:r>
            <a:r>
              <a:rPr lang="lt-LT" sz="1600" dirty="0" smtClean="0"/>
              <a:t>2</a:t>
            </a:r>
            <a:r>
              <a:rPr lang="lt-LT" sz="3200" dirty="0" smtClean="0"/>
              <a:t>SO</a:t>
            </a:r>
            <a:r>
              <a:rPr lang="lt-LT" sz="1600" dirty="0" smtClean="0"/>
              <a:t>4 </a:t>
            </a:r>
            <a:r>
              <a:rPr lang="lt-LT" sz="3200" dirty="0" smtClean="0"/>
              <a:t>+ 24H</a:t>
            </a:r>
            <a:r>
              <a:rPr lang="lt-LT" sz="1600" dirty="0" smtClean="0"/>
              <a:t>2</a:t>
            </a:r>
            <a:r>
              <a:rPr lang="lt-LT" sz="3200" dirty="0" smtClean="0"/>
              <a:t>O                 2KAl(SO</a:t>
            </a:r>
            <a:r>
              <a:rPr lang="lt-LT" sz="1600" dirty="0" smtClean="0"/>
              <a:t>4</a:t>
            </a:r>
            <a:r>
              <a:rPr lang="lt-LT" sz="3200" dirty="0" smtClean="0"/>
              <a:t>)</a:t>
            </a:r>
            <a:r>
              <a:rPr lang="lt-LT" sz="1600" dirty="0" smtClean="0"/>
              <a:t>2</a:t>
            </a:r>
            <a:r>
              <a:rPr lang="lt-LT" sz="3200" dirty="0" smtClean="0"/>
              <a:t>*12H</a:t>
            </a:r>
            <a:r>
              <a:rPr lang="lt-LT" sz="1600" dirty="0" smtClean="0"/>
              <a:t>2</a:t>
            </a:r>
            <a:r>
              <a:rPr lang="lt-LT" sz="3200" dirty="0" smtClean="0"/>
              <a:t>O.   </a:t>
            </a:r>
            <a:br>
              <a:rPr lang="lt-LT" sz="3200" dirty="0" smtClean="0"/>
            </a:br>
            <a:endParaRPr lang="lt-LT" sz="3200" dirty="0"/>
          </a:p>
        </p:txBody>
      </p:sp>
      <p:cxnSp>
        <p:nvCxnSpPr>
          <p:cNvPr id="4" name="Tiesioji rodyklės jungtis 3"/>
          <p:cNvCxnSpPr/>
          <p:nvPr/>
        </p:nvCxnSpPr>
        <p:spPr>
          <a:xfrm>
            <a:off x="5643570" y="471488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pPr algn="l"/>
            <a:r>
              <a:rPr lang="lt-LT" sz="3200" b="0" dirty="0" smtClean="0">
                <a:solidFill>
                  <a:srgbClr val="7030A0"/>
                </a:solidFill>
              </a:rPr>
              <a:t>MIŠRIOSIOS DRUSKOS:</a:t>
            </a:r>
            <a:r>
              <a:rPr lang="lt-LT" sz="3200" b="0" dirty="0" smtClean="0"/>
              <a:t/>
            </a:r>
            <a:br>
              <a:rPr lang="lt-LT" sz="3200" b="0" dirty="0" smtClean="0"/>
            </a:br>
            <a:r>
              <a:rPr lang="lt-LT" sz="3200" b="0" dirty="0" smtClean="0"/>
              <a:t>kaip pavyzdį galima pateikti laisvojo chloro ir kalcio </a:t>
            </a:r>
            <a:r>
              <a:rPr lang="lt-LT" sz="3200" b="0" dirty="0" err="1" smtClean="0"/>
              <a:t>hidroksido</a:t>
            </a:r>
            <a:r>
              <a:rPr lang="lt-LT" sz="3200" b="0" dirty="0" smtClean="0"/>
              <a:t> reakciją:</a:t>
            </a:r>
            <a:br>
              <a:rPr lang="lt-LT" sz="3200" b="0" dirty="0" smtClean="0"/>
            </a:br>
            <a:r>
              <a:rPr lang="lt-LT" sz="3200" b="0" dirty="0" smtClean="0"/>
              <a:t>2Cl</a:t>
            </a:r>
            <a:r>
              <a:rPr lang="lt-LT" sz="1600" b="0" dirty="0" smtClean="0"/>
              <a:t>2</a:t>
            </a:r>
            <a:r>
              <a:rPr lang="lt-LT" sz="3200" b="0" dirty="0" smtClean="0"/>
              <a:t> + </a:t>
            </a:r>
            <a:r>
              <a:rPr lang="lt-LT" sz="3200" b="0" dirty="0" err="1" smtClean="0"/>
              <a:t>Ca</a:t>
            </a:r>
            <a:r>
              <a:rPr lang="lt-LT" sz="3200" b="0" dirty="0" smtClean="0"/>
              <a:t>(OH)</a:t>
            </a:r>
            <a:r>
              <a:rPr lang="lt-LT" sz="1600" b="0" dirty="0" smtClean="0"/>
              <a:t>2</a:t>
            </a:r>
            <a:r>
              <a:rPr lang="lt-LT" sz="3200" b="0" dirty="0" smtClean="0"/>
              <a:t>        </a:t>
            </a:r>
            <a:r>
              <a:rPr lang="lt-LT" sz="3200" b="0" dirty="0" err="1" smtClean="0"/>
              <a:t>Ca</a:t>
            </a:r>
            <a:r>
              <a:rPr lang="lt-LT" sz="3200" b="0" dirty="0" smtClean="0"/>
              <a:t>(</a:t>
            </a:r>
            <a:r>
              <a:rPr lang="lt-LT" sz="3200" b="0" dirty="0" err="1" smtClean="0"/>
              <a:t>OCl</a:t>
            </a:r>
            <a:r>
              <a:rPr lang="lt-LT" sz="3200" b="0" dirty="0" smtClean="0"/>
              <a:t>)Cl + H</a:t>
            </a:r>
            <a:r>
              <a:rPr lang="lt-LT" sz="1600" b="0" dirty="0" smtClean="0"/>
              <a:t>2</a:t>
            </a:r>
            <a:r>
              <a:rPr lang="lt-LT" sz="3200" b="0" dirty="0" smtClean="0"/>
              <a:t>O.</a:t>
            </a:r>
            <a:br>
              <a:rPr lang="lt-LT" sz="3200" b="0" dirty="0" smtClean="0"/>
            </a:br>
            <a:endParaRPr lang="lt-LT" sz="3200" b="0" dirty="0"/>
          </a:p>
        </p:txBody>
      </p:sp>
      <p:cxnSp>
        <p:nvCxnSpPr>
          <p:cNvPr id="4" name="Tiesioji rodyklės jungtis 3"/>
          <p:cNvCxnSpPr/>
          <p:nvPr/>
        </p:nvCxnSpPr>
        <p:spPr>
          <a:xfrm>
            <a:off x="3571868" y="292893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lt-LT" i="1" u="sng" dirty="0" smtClean="0">
                <a:solidFill>
                  <a:srgbClr val="00B050"/>
                </a:solidFill>
              </a:rPr>
              <a:t>Pramonėje 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metalams gauti;</a:t>
            </a:r>
          </a:p>
          <a:p>
            <a:pPr>
              <a:buFont typeface="Wingdings" pitchFamily="2" charset="2"/>
              <a:buChar char="v"/>
            </a:pPr>
            <a:r>
              <a:rPr lang="lt-LT" i="1" u="sng" dirty="0" smtClean="0">
                <a:solidFill>
                  <a:srgbClr val="00B050"/>
                </a:solidFill>
              </a:rPr>
              <a:t>Medicinoje </a:t>
            </a:r>
          </a:p>
          <a:p>
            <a:pPr>
              <a:buFont typeface="Wingdings" pitchFamily="2" charset="2"/>
              <a:buChar char="q"/>
            </a:pPr>
            <a:r>
              <a:rPr lang="lt-LT" dirty="0"/>
              <a:t> </a:t>
            </a:r>
            <a:r>
              <a:rPr lang="lt-LT" dirty="0" smtClean="0"/>
              <a:t>    prask. </a:t>
            </a:r>
            <a:r>
              <a:rPr lang="lt-LT" dirty="0" err="1" smtClean="0"/>
              <a:t>NaCl</a:t>
            </a:r>
            <a:r>
              <a:rPr lang="lt-LT" dirty="0" smtClean="0"/>
              <a:t> tirpalas – fiziologinis tirpalas;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MgSO</a:t>
            </a:r>
            <a:r>
              <a:rPr lang="lt-LT" sz="1600" dirty="0" smtClean="0"/>
              <a:t>4</a:t>
            </a:r>
            <a:r>
              <a:rPr lang="lt-LT" dirty="0" smtClean="0"/>
              <a:t>*7H</a:t>
            </a:r>
            <a:r>
              <a:rPr lang="lt-LT" sz="1600" dirty="0" smtClean="0"/>
              <a:t>2</a:t>
            </a:r>
            <a:r>
              <a:rPr lang="lt-LT" dirty="0" smtClean="0"/>
              <a:t>O – vidurių laisvinamieji vaistai;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CaSO</a:t>
            </a:r>
            <a:r>
              <a:rPr lang="lt-LT" sz="1600" dirty="0" smtClean="0"/>
              <a:t>4</a:t>
            </a:r>
            <a:r>
              <a:rPr lang="lt-LT" dirty="0" smtClean="0"/>
              <a:t>*0,5H</a:t>
            </a:r>
            <a:r>
              <a:rPr lang="lt-LT" sz="1600" dirty="0" smtClean="0"/>
              <a:t>2</a:t>
            </a:r>
            <a:r>
              <a:rPr lang="lt-LT" dirty="0" smtClean="0"/>
              <a:t>O – medicininis gipsas;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NaHCO</a:t>
            </a:r>
            <a:r>
              <a:rPr lang="lt-LT" sz="1600" dirty="0" smtClean="0"/>
              <a:t>3</a:t>
            </a:r>
            <a:r>
              <a:rPr lang="lt-LT" dirty="0" smtClean="0"/>
              <a:t> – skrandžio rūgštingumui mažinti;</a:t>
            </a:r>
          </a:p>
          <a:p>
            <a:pPr>
              <a:buFont typeface="Wingdings" pitchFamily="2" charset="2"/>
              <a:buChar char="v"/>
            </a:pPr>
            <a:r>
              <a:rPr lang="lt-LT" i="1" u="sng" dirty="0" smtClean="0">
                <a:solidFill>
                  <a:srgbClr val="00B050"/>
                </a:solidFill>
              </a:rPr>
              <a:t>Buityje </a:t>
            </a:r>
          </a:p>
          <a:p>
            <a:pPr>
              <a:buFont typeface="Wingdings" pitchFamily="2" charset="2"/>
              <a:buChar char="q"/>
            </a:pPr>
            <a:r>
              <a:rPr lang="lt-LT" dirty="0" err="1" smtClean="0"/>
              <a:t>NaCl</a:t>
            </a:r>
            <a:r>
              <a:rPr lang="lt-LT" dirty="0" smtClean="0"/>
              <a:t> – maistui pagardinti;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NaHCO</a:t>
            </a:r>
            <a:r>
              <a:rPr lang="lt-LT" sz="1600" dirty="0" smtClean="0"/>
              <a:t>3  </a:t>
            </a:r>
            <a:r>
              <a:rPr lang="lt-LT" dirty="0" smtClean="0"/>
              <a:t>- pagrindinė kepimo miltelių sudedamoji dalis.</a:t>
            </a:r>
          </a:p>
          <a:p>
            <a:pPr>
              <a:buFont typeface="Wingdings" pitchFamily="2" charset="2"/>
              <a:buChar char="v"/>
            </a:pPr>
            <a:r>
              <a:rPr lang="lt-LT" i="1" u="sng" dirty="0" smtClean="0">
                <a:solidFill>
                  <a:srgbClr val="00B050"/>
                </a:solidFill>
              </a:rPr>
              <a:t>Ūkyje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Sodo kenkėjams naikinti;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Samanų naikinimui vejose, nuo pastatų stogų, paminklų;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Keliams barstyti žiemą;</a:t>
            </a:r>
          </a:p>
          <a:p>
            <a:pPr>
              <a:buFont typeface="Wingdings" pitchFamily="2" charset="2"/>
              <a:buChar char="q"/>
            </a:pPr>
            <a:r>
              <a:rPr lang="lt-LT" smtClean="0"/>
              <a:t>Tręšti dirvoms.</a:t>
            </a:r>
            <a:endParaRPr lang="lt-LT" dirty="0" smtClean="0"/>
          </a:p>
          <a:p>
            <a:pPr>
              <a:buNone/>
            </a:pPr>
            <a:endParaRPr lang="lt-LT" i="1" u="sng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v"/>
            </a:pPr>
            <a:endParaRPr lang="lt-LT" dirty="0" smtClean="0"/>
          </a:p>
          <a:p>
            <a:pPr>
              <a:buNone/>
            </a:pP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7030A0"/>
                </a:solidFill>
              </a:rPr>
              <a:t>DRUSKŲ NAUDOJIMAS</a:t>
            </a:r>
            <a:endParaRPr lang="lt-L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AČIŪ UŽ DĖMESĮ</a:t>
            </a:r>
            <a:r>
              <a:rPr lang="lt-LT" dirty="0" smtClean="0">
                <a:sym typeface="Wingdings" pitchFamily="2" charset="2"/>
              </a:rPr>
              <a:t></a:t>
            </a:r>
            <a:endParaRPr lang="lt-LT" dirty="0"/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DRUSKOS YRA:</a:t>
            </a:r>
          </a:p>
          <a:p>
            <a:r>
              <a:rPr lang="lt-LT" dirty="0" smtClean="0"/>
              <a:t>Joninės medžiagos, sudarytos iš metalo </a:t>
            </a:r>
            <a:r>
              <a:rPr lang="lt-LT" dirty="0" err="1" smtClean="0"/>
              <a:t>katijono</a:t>
            </a:r>
            <a:r>
              <a:rPr lang="lt-LT" dirty="0" smtClean="0"/>
              <a:t> ir rūgšties liekanos;</a:t>
            </a:r>
          </a:p>
          <a:p>
            <a:r>
              <a:rPr lang="lt-LT" dirty="0" smtClean="0"/>
              <a:t>Rūgšties ir bazės neutralizacijos reakcijos produktas:</a:t>
            </a:r>
          </a:p>
          <a:p>
            <a:pPr>
              <a:buNone/>
            </a:pPr>
            <a:r>
              <a:rPr lang="lt-LT" dirty="0" smtClean="0"/>
              <a:t>rūgštis + bazė        druska + vanduo;</a:t>
            </a:r>
          </a:p>
          <a:p>
            <a:r>
              <a:rPr lang="lt-LT" dirty="0" smtClean="0"/>
              <a:t>Metalų sąveikos su rūgštimi produktas:</a:t>
            </a:r>
          </a:p>
          <a:p>
            <a:pPr>
              <a:buNone/>
            </a:pPr>
            <a:r>
              <a:rPr lang="lt-LT" dirty="0" smtClean="0"/>
              <a:t>metalas + rūgštis       druska + vandenilis.                           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DRUSKA?</a:t>
            </a:r>
            <a:endParaRPr lang="lt-LT" dirty="0"/>
          </a:p>
        </p:txBody>
      </p:sp>
      <p:cxnSp>
        <p:nvCxnSpPr>
          <p:cNvPr id="8" name="Tiesioji rodyklės jungtis 7"/>
          <p:cNvCxnSpPr/>
          <p:nvPr/>
        </p:nvCxnSpPr>
        <p:spPr>
          <a:xfrm>
            <a:off x="3214678" y="392906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Tiesioji rodyklės jungtis 9"/>
          <p:cNvCxnSpPr/>
          <p:nvPr/>
        </p:nvCxnSpPr>
        <p:spPr>
          <a:xfrm>
            <a:off x="3714744" y="485776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PAGAL SUDĖTĮ IR SAVYBES SKIRTOMOS:</a:t>
            </a:r>
          </a:p>
          <a:p>
            <a:pPr>
              <a:buNone/>
            </a:pP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DRUSKŲ KLASIFIKAVIMAS</a:t>
            </a:r>
            <a:endParaRPr lang="lt-LT" dirty="0"/>
          </a:p>
        </p:txBody>
      </p:sp>
      <p:sp>
        <p:nvSpPr>
          <p:cNvPr id="4" name="Ovalas 3"/>
          <p:cNvSpPr/>
          <p:nvPr/>
        </p:nvSpPr>
        <p:spPr>
          <a:xfrm>
            <a:off x="3571868" y="4000504"/>
            <a:ext cx="2214578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DRUSKOS</a:t>
            </a:r>
            <a:endParaRPr lang="lt-L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" name="Tiesioji rodyklės jungtis 5"/>
          <p:cNvCxnSpPr/>
          <p:nvPr/>
        </p:nvCxnSpPr>
        <p:spPr>
          <a:xfrm>
            <a:off x="5715008" y="428625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iesioji rodyklės jungtis 8"/>
          <p:cNvCxnSpPr/>
          <p:nvPr/>
        </p:nvCxnSpPr>
        <p:spPr>
          <a:xfrm>
            <a:off x="4929190" y="4857760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iesioji rodyklės jungtis 11"/>
          <p:cNvCxnSpPr/>
          <p:nvPr/>
        </p:nvCxnSpPr>
        <p:spPr>
          <a:xfrm rot="10800000" flipV="1">
            <a:off x="2714612" y="4286256"/>
            <a:ext cx="92869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Tiesioji rodyklės jungtis 16"/>
          <p:cNvCxnSpPr/>
          <p:nvPr/>
        </p:nvCxnSpPr>
        <p:spPr>
          <a:xfrm rot="5400000">
            <a:off x="3698308" y="5017072"/>
            <a:ext cx="571504" cy="252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Tiesioji rodyklės jungtis 21"/>
          <p:cNvCxnSpPr/>
          <p:nvPr/>
        </p:nvCxnSpPr>
        <p:spPr>
          <a:xfrm rot="5400000" flipH="1" flipV="1">
            <a:off x="4679157" y="3607595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Tiesioji rodyklės jungtis 29"/>
          <p:cNvCxnSpPr/>
          <p:nvPr/>
        </p:nvCxnSpPr>
        <p:spPr>
          <a:xfrm rot="16200000" flipV="1">
            <a:off x="3500430" y="3571876"/>
            <a:ext cx="50006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as 32"/>
          <p:cNvSpPr/>
          <p:nvPr/>
        </p:nvSpPr>
        <p:spPr>
          <a:xfrm>
            <a:off x="4143372" y="2285992"/>
            <a:ext cx="3143272" cy="1357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NORMALIOSIOS ARBA NEUTRALIOSIOS </a:t>
            </a:r>
          </a:p>
          <a:p>
            <a:pPr algn="ctr"/>
            <a:r>
              <a:rPr lang="lt-LT" dirty="0" smtClean="0"/>
              <a:t>(KNO</a:t>
            </a:r>
            <a:r>
              <a:rPr lang="lt-LT" sz="1100" dirty="0" smtClean="0"/>
              <a:t>3</a:t>
            </a:r>
            <a:r>
              <a:rPr lang="lt-LT" dirty="0" smtClean="0"/>
              <a:t>)</a:t>
            </a:r>
            <a:endParaRPr lang="lt-LT" dirty="0"/>
          </a:p>
        </p:txBody>
      </p:sp>
      <p:sp>
        <p:nvSpPr>
          <p:cNvPr id="34" name="Ovalas 33"/>
          <p:cNvSpPr/>
          <p:nvPr/>
        </p:nvSpPr>
        <p:spPr>
          <a:xfrm>
            <a:off x="6429388" y="3500438"/>
            <a:ext cx="2714612" cy="12144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RŪGŠČIOSIOS</a:t>
            </a:r>
          </a:p>
          <a:p>
            <a:pPr algn="ctr"/>
            <a:r>
              <a:rPr lang="lt-LT" dirty="0" smtClean="0"/>
              <a:t>(NaHSO</a:t>
            </a:r>
            <a:r>
              <a:rPr lang="lt-LT" sz="1100" dirty="0" smtClean="0"/>
              <a:t>4</a:t>
            </a:r>
            <a:r>
              <a:rPr lang="lt-LT" dirty="0" smtClean="0"/>
              <a:t>)</a:t>
            </a:r>
            <a:endParaRPr lang="lt-LT" dirty="0"/>
          </a:p>
        </p:txBody>
      </p:sp>
      <p:sp>
        <p:nvSpPr>
          <p:cNvPr id="35" name="Ovalas 34"/>
          <p:cNvSpPr/>
          <p:nvPr/>
        </p:nvSpPr>
        <p:spPr>
          <a:xfrm>
            <a:off x="5572132" y="5214950"/>
            <a:ext cx="2071702" cy="114300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BAZINĖS</a:t>
            </a:r>
          </a:p>
          <a:p>
            <a:pPr algn="ctr"/>
            <a:r>
              <a:rPr lang="lt-LT" dirty="0"/>
              <a:t>(</a:t>
            </a:r>
            <a:r>
              <a:rPr lang="lt-LT" dirty="0" err="1" smtClean="0"/>
              <a:t>MgOHCl</a:t>
            </a:r>
            <a:r>
              <a:rPr lang="lt-LT" dirty="0" smtClean="0"/>
              <a:t>)</a:t>
            </a:r>
            <a:endParaRPr lang="lt-LT" dirty="0"/>
          </a:p>
        </p:txBody>
      </p:sp>
      <p:sp>
        <p:nvSpPr>
          <p:cNvPr id="37" name="Ovalas 36"/>
          <p:cNvSpPr/>
          <p:nvPr/>
        </p:nvSpPr>
        <p:spPr>
          <a:xfrm>
            <a:off x="1857356" y="5357826"/>
            <a:ext cx="2714644" cy="107157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DVIGUBOSIOS</a:t>
            </a:r>
          </a:p>
          <a:p>
            <a:pPr algn="ctr"/>
            <a:r>
              <a:rPr lang="lt-LT" dirty="0" smtClean="0"/>
              <a:t>(</a:t>
            </a:r>
            <a:r>
              <a:rPr lang="lt-LT" dirty="0" err="1" smtClean="0"/>
              <a:t>KAl</a:t>
            </a:r>
            <a:r>
              <a:rPr lang="lt-LT" dirty="0" smtClean="0"/>
              <a:t>(SO</a:t>
            </a:r>
            <a:r>
              <a:rPr lang="lt-LT" sz="1100" dirty="0" smtClean="0"/>
              <a:t>4</a:t>
            </a:r>
            <a:r>
              <a:rPr lang="lt-LT" dirty="0" smtClean="0"/>
              <a:t>)</a:t>
            </a:r>
            <a:r>
              <a:rPr lang="lt-LT" sz="1100" dirty="0" smtClean="0"/>
              <a:t>2</a:t>
            </a:r>
            <a:r>
              <a:rPr lang="lt-LT" dirty="0" smtClean="0"/>
              <a:t>)</a:t>
            </a:r>
            <a:endParaRPr lang="lt-LT" dirty="0"/>
          </a:p>
        </p:txBody>
      </p:sp>
      <p:sp>
        <p:nvSpPr>
          <p:cNvPr id="38" name="Ovalas 37"/>
          <p:cNvSpPr/>
          <p:nvPr/>
        </p:nvSpPr>
        <p:spPr>
          <a:xfrm>
            <a:off x="285720" y="4143380"/>
            <a:ext cx="2500330" cy="12144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MIŠRIOSIOS</a:t>
            </a:r>
          </a:p>
          <a:p>
            <a:pPr algn="ctr"/>
            <a:r>
              <a:rPr lang="lt-LT" dirty="0" smtClean="0"/>
              <a:t>(</a:t>
            </a:r>
            <a:r>
              <a:rPr lang="lt-LT" dirty="0" err="1" smtClean="0"/>
              <a:t>Ca</a:t>
            </a:r>
            <a:r>
              <a:rPr lang="lt-LT" dirty="0" smtClean="0"/>
              <a:t>(</a:t>
            </a:r>
            <a:r>
              <a:rPr lang="lt-LT" dirty="0" err="1" smtClean="0"/>
              <a:t>OCl</a:t>
            </a:r>
            <a:r>
              <a:rPr lang="lt-LT" dirty="0" smtClean="0"/>
              <a:t>)Cl)</a:t>
            </a:r>
            <a:endParaRPr lang="lt-LT" dirty="0"/>
          </a:p>
        </p:txBody>
      </p:sp>
      <p:sp>
        <p:nvSpPr>
          <p:cNvPr id="40" name="Ovalas 39"/>
          <p:cNvSpPr/>
          <p:nvPr/>
        </p:nvSpPr>
        <p:spPr>
          <a:xfrm>
            <a:off x="500034" y="2786058"/>
            <a:ext cx="3143272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KOMPLEKSINĖS</a:t>
            </a:r>
          </a:p>
          <a:p>
            <a:pPr algn="ctr"/>
            <a:r>
              <a:rPr lang="lt-LT" dirty="0" smtClean="0"/>
              <a:t>(</a:t>
            </a:r>
            <a:r>
              <a:rPr lang="lt-LT" dirty="0" err="1" smtClean="0"/>
              <a:t>Cu</a:t>
            </a:r>
            <a:r>
              <a:rPr lang="lt-LT" dirty="0" smtClean="0"/>
              <a:t>[NH</a:t>
            </a:r>
            <a:r>
              <a:rPr lang="lt-LT" sz="1100" dirty="0" smtClean="0"/>
              <a:t>3</a:t>
            </a:r>
            <a:r>
              <a:rPr lang="lt-LT" dirty="0" smtClean="0"/>
              <a:t>)</a:t>
            </a:r>
            <a:r>
              <a:rPr lang="lt-LT" sz="1100" dirty="0" smtClean="0"/>
              <a:t>4</a:t>
            </a:r>
            <a:r>
              <a:rPr lang="lt-LT" dirty="0" smtClean="0"/>
              <a:t>]SO</a:t>
            </a:r>
            <a:r>
              <a:rPr lang="lt-LT" sz="1100" dirty="0" smtClean="0"/>
              <a:t>4</a:t>
            </a:r>
            <a:r>
              <a:rPr lang="lt-LT" dirty="0" smtClean="0"/>
              <a:t>)</a:t>
            </a:r>
            <a:endParaRPr lang="lt-LT" dirty="0"/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7030A0"/>
                </a:solidFill>
              </a:rPr>
              <a:t>PAGAL TIRPUMĄ VANDENYJE DRUSKOS SKIRSTOMOS: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   </a:t>
            </a:r>
            <a:r>
              <a:rPr lang="lt-LT" dirty="0" smtClean="0">
                <a:solidFill>
                  <a:schemeClr val="tx1"/>
                </a:solidFill>
              </a:rPr>
              <a:t>1. TIRPIOS;</a:t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dirty="0" smtClean="0">
                <a:solidFill>
                  <a:schemeClr val="tx1"/>
                </a:solidFill>
              </a:rPr>
              <a:t>           2. MAŽAI TIRPIOS;</a:t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dirty="0" smtClean="0">
                <a:solidFill>
                  <a:schemeClr val="tx1"/>
                </a:solidFill>
              </a:rPr>
              <a:t>                   3. BEVEIK NETIRPIOS.</a:t>
            </a:r>
            <a:br>
              <a:rPr lang="lt-LT" dirty="0" smtClean="0">
                <a:solidFill>
                  <a:schemeClr val="tx1"/>
                </a:solidFill>
              </a:rPr>
            </a:br>
            <a:endParaRPr lang="lt-L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ntraštė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b="1" i="1" u="sng" dirty="0" err="1" smtClean="0">
                <a:solidFill>
                  <a:srgbClr val="FF0000"/>
                </a:solidFill>
              </a:rPr>
              <a:t>Katijonas</a:t>
            </a:r>
            <a:endParaRPr lang="lt-LT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lt-LT" dirty="0" err="1" smtClean="0">
                <a:hlinkClick r:id="rId2" tooltip="Katijonas"/>
              </a:rPr>
              <a:t>Katijonas</a:t>
            </a:r>
            <a:r>
              <a:rPr lang="lt-LT" dirty="0" smtClean="0"/>
              <a:t> – </a:t>
            </a:r>
            <a:r>
              <a:rPr lang="lt-LT" dirty="0" smtClean="0">
                <a:solidFill>
                  <a:schemeClr val="tx1"/>
                </a:solidFill>
              </a:rPr>
              <a:t>teigiamą krūvį turintis </a:t>
            </a:r>
            <a:r>
              <a:rPr lang="lt-LT" dirty="0" smtClean="0">
                <a:hlinkClick r:id="rId3" tooltip="Jonas (dalelė)"/>
              </a:rPr>
              <a:t>jonas</a:t>
            </a:r>
            <a:r>
              <a:rPr lang="lt-LT" dirty="0" smtClean="0">
                <a:solidFill>
                  <a:schemeClr val="tx1"/>
                </a:solidFill>
              </a:rPr>
              <a:t>. Tai metalo jonas, pvz., </a:t>
            </a:r>
            <a:r>
              <a:rPr lang="lt-LT" b="1" dirty="0" smtClean="0">
                <a:solidFill>
                  <a:schemeClr val="tx1"/>
                </a:solidFill>
              </a:rPr>
              <a:t>Na</a:t>
            </a:r>
            <a:r>
              <a:rPr lang="lt-LT" b="1" baseline="30000" dirty="0" smtClean="0">
                <a:solidFill>
                  <a:schemeClr val="tx1"/>
                </a:solidFill>
              </a:rPr>
              <a:t>+</a:t>
            </a:r>
            <a:r>
              <a:rPr lang="lt-LT" dirty="0" smtClean="0">
                <a:solidFill>
                  <a:schemeClr val="tx1"/>
                </a:solidFill>
              </a:rPr>
              <a:t> arba organinis </a:t>
            </a:r>
            <a:r>
              <a:rPr lang="lt-LT" dirty="0" err="1" smtClean="0">
                <a:solidFill>
                  <a:schemeClr val="tx1"/>
                </a:solidFill>
              </a:rPr>
              <a:t>katijonas</a:t>
            </a:r>
            <a:r>
              <a:rPr lang="lt-LT" dirty="0" smtClean="0">
                <a:solidFill>
                  <a:schemeClr val="tx1"/>
                </a:solidFill>
              </a:rPr>
              <a:t> </a:t>
            </a:r>
            <a:r>
              <a:rPr lang="lt-LT" b="1" dirty="0" smtClean="0">
                <a:solidFill>
                  <a:schemeClr val="tx1"/>
                </a:solidFill>
              </a:rPr>
              <a:t>NH</a:t>
            </a:r>
            <a:r>
              <a:rPr lang="lt-LT" b="1" baseline="-25000" dirty="0" smtClean="0">
                <a:solidFill>
                  <a:schemeClr val="tx1"/>
                </a:solidFill>
              </a:rPr>
              <a:t>4</a:t>
            </a:r>
            <a:r>
              <a:rPr lang="lt-LT" b="1" baseline="30000" dirty="0" smtClean="0">
                <a:solidFill>
                  <a:schemeClr val="tx1"/>
                </a:solidFill>
              </a:rPr>
              <a:t>+</a:t>
            </a:r>
            <a:endParaRPr lang="lt-LT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lt-LT" dirty="0" smtClean="0">
                <a:solidFill>
                  <a:schemeClr val="tx1"/>
                </a:solidFill>
              </a:rPr>
              <a:t>Keli paplitę </a:t>
            </a:r>
            <a:r>
              <a:rPr lang="lt-LT" dirty="0" err="1" smtClean="0">
                <a:solidFill>
                  <a:schemeClr val="tx1"/>
                </a:solidFill>
              </a:rPr>
              <a:t>katijonai</a:t>
            </a:r>
            <a:r>
              <a:rPr lang="lt-LT" dirty="0" smtClean="0">
                <a:solidFill>
                  <a:schemeClr val="tx1"/>
                </a:solidFill>
              </a:rPr>
              <a:t> ir jų druskų pavadinimai: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NH</a:t>
            </a:r>
            <a:r>
              <a:rPr lang="lt-LT" baseline="-25000" dirty="0" smtClean="0">
                <a:solidFill>
                  <a:schemeClr val="tx1"/>
                </a:solidFill>
              </a:rPr>
              <a:t>4</a:t>
            </a:r>
            <a:r>
              <a:rPr lang="lt-LT" baseline="30000" dirty="0" smtClean="0">
                <a:solidFill>
                  <a:schemeClr val="tx1"/>
                </a:solidFill>
              </a:rPr>
              <a:t>+</a:t>
            </a:r>
            <a:r>
              <a:rPr lang="lt-LT" dirty="0" smtClean="0">
                <a:solidFill>
                  <a:schemeClr val="tx1"/>
                </a:solidFill>
              </a:rPr>
              <a:t> (amonio);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Ca</a:t>
            </a:r>
            <a:r>
              <a:rPr lang="lt-LT" baseline="30000" dirty="0" smtClean="0">
                <a:solidFill>
                  <a:schemeClr val="tx1"/>
                </a:solidFill>
              </a:rPr>
              <a:t>2+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smtClean="0">
                <a:hlinkClick r:id="rId4" tooltip="Kalcis"/>
              </a:rPr>
              <a:t>kalcio</a:t>
            </a:r>
            <a:r>
              <a:rPr lang="lt-LT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Fe</a:t>
            </a:r>
            <a:r>
              <a:rPr lang="lt-LT" baseline="30000" dirty="0" smtClean="0">
                <a:solidFill>
                  <a:schemeClr val="tx1"/>
                </a:solidFill>
              </a:rPr>
              <a:t>2+</a:t>
            </a:r>
            <a:r>
              <a:rPr lang="lt-LT" dirty="0" smtClean="0">
                <a:solidFill>
                  <a:schemeClr val="tx1"/>
                </a:solidFill>
              </a:rPr>
              <a:t> ir Fe</a:t>
            </a:r>
            <a:r>
              <a:rPr lang="lt-LT" baseline="30000" dirty="0" smtClean="0">
                <a:solidFill>
                  <a:schemeClr val="tx1"/>
                </a:solidFill>
              </a:rPr>
              <a:t>3+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smtClean="0">
                <a:solidFill>
                  <a:schemeClr val="tx1"/>
                </a:solidFill>
                <a:hlinkClick r:id="rId5" tooltip="Geležis"/>
              </a:rPr>
              <a:t>geležies</a:t>
            </a:r>
            <a:r>
              <a:rPr lang="lt-LT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Mg</a:t>
            </a:r>
            <a:r>
              <a:rPr lang="lt-LT" baseline="30000" dirty="0" smtClean="0">
                <a:solidFill>
                  <a:schemeClr val="tx1"/>
                </a:solidFill>
              </a:rPr>
              <a:t>2+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smtClean="0">
                <a:solidFill>
                  <a:schemeClr val="tx1"/>
                </a:solidFill>
                <a:hlinkClick r:id="rId6" tooltip="Magnis"/>
              </a:rPr>
              <a:t>magnio</a:t>
            </a:r>
            <a:r>
              <a:rPr lang="lt-LT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K</a:t>
            </a:r>
            <a:r>
              <a:rPr lang="lt-LT" baseline="30000" dirty="0" smtClean="0">
                <a:solidFill>
                  <a:schemeClr val="tx1"/>
                </a:solidFill>
              </a:rPr>
              <a:t>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smtClean="0">
                <a:solidFill>
                  <a:schemeClr val="tx1"/>
                </a:solidFill>
                <a:hlinkClick r:id="rId7" tooltip="Kalis"/>
              </a:rPr>
              <a:t>kalio</a:t>
            </a:r>
            <a:r>
              <a:rPr lang="lt-LT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Na</a:t>
            </a:r>
            <a:r>
              <a:rPr lang="lt-LT" baseline="30000" dirty="0" smtClean="0">
                <a:solidFill>
                  <a:schemeClr val="tx1"/>
                </a:solidFill>
              </a:rPr>
              <a:t>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smtClean="0">
                <a:solidFill>
                  <a:schemeClr val="tx1"/>
                </a:solidFill>
                <a:hlinkClick r:id="rId8" tooltip="Natris"/>
              </a:rPr>
              <a:t>natrio</a:t>
            </a:r>
            <a:r>
              <a:rPr lang="lt-LT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None/>
            </a:pPr>
            <a:r>
              <a:rPr lang="lt-LT" dirty="0" smtClean="0">
                <a:solidFill>
                  <a:schemeClr val="tx1"/>
                </a:solidFill>
              </a:rPr>
              <a:t>              C</a:t>
            </a:r>
            <a:r>
              <a:rPr lang="lt-LT" baseline="-25000" dirty="0" smtClean="0"/>
              <a:t>6</a:t>
            </a:r>
            <a:r>
              <a:rPr lang="lt-LT" dirty="0" smtClean="0">
                <a:solidFill>
                  <a:schemeClr val="tx1"/>
                </a:solidFill>
              </a:rPr>
              <a:t>H</a:t>
            </a:r>
            <a:r>
              <a:rPr lang="lt-LT" baseline="-25000" dirty="0" smtClean="0">
                <a:solidFill>
                  <a:schemeClr val="tx1"/>
                </a:solidFill>
              </a:rPr>
              <a:t>5</a:t>
            </a:r>
            <a:r>
              <a:rPr lang="lt-LT" dirty="0" smtClean="0">
                <a:solidFill>
                  <a:schemeClr val="tx1"/>
                </a:solidFill>
              </a:rPr>
              <a:t>NH</a:t>
            </a:r>
            <a:r>
              <a:rPr lang="lt-LT" baseline="30000" dirty="0" smtClean="0">
                <a:solidFill>
                  <a:schemeClr val="tx1"/>
                </a:solidFill>
              </a:rPr>
              <a:t>+</a:t>
            </a:r>
            <a:r>
              <a:rPr lang="lt-LT" dirty="0" smtClean="0">
                <a:solidFill>
                  <a:schemeClr val="tx1"/>
                </a:solidFill>
              </a:rPr>
              <a:t> (</a:t>
            </a:r>
            <a:r>
              <a:rPr lang="lt-LT" dirty="0" err="1" smtClean="0">
                <a:solidFill>
                  <a:schemeClr val="tx1"/>
                </a:solidFill>
              </a:rPr>
              <a:t>piridžio</a:t>
            </a:r>
            <a:r>
              <a:rPr lang="lt-LT" dirty="0" smtClean="0">
                <a:solidFill>
                  <a:schemeClr val="tx1"/>
                </a:solidFill>
              </a:rPr>
              <a:t>).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7030A0"/>
                </a:solidFill>
              </a:rPr>
              <a:t>CHEMINĖ DRUSKOS SANDARA</a:t>
            </a:r>
            <a:endParaRPr lang="lt-L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572272"/>
          </a:xfrm>
        </p:spPr>
        <p:txBody>
          <a:bodyPr>
            <a:noAutofit/>
          </a:bodyPr>
          <a:lstStyle/>
          <a:p>
            <a:pPr algn="l"/>
            <a:r>
              <a:rPr lang="lt-LT" sz="2400" b="1" i="1" u="sng" dirty="0" err="1" smtClean="0">
                <a:solidFill>
                  <a:srgbClr val="FF0000"/>
                </a:solidFill>
              </a:rPr>
              <a:t>Anijonas</a:t>
            </a:r>
            <a:endParaRPr lang="lt-LT" sz="2400" b="1" i="1" u="sng" dirty="0" smtClean="0">
              <a:solidFill>
                <a:srgbClr val="FF0000"/>
              </a:solidFill>
            </a:endParaRPr>
          </a:p>
          <a:p>
            <a:r>
              <a:rPr lang="lt-LT" sz="2400" dirty="0" err="1" smtClean="0">
                <a:hlinkClick r:id="rId2" tooltip="Anijonas"/>
              </a:rPr>
              <a:t>Anijonas</a:t>
            </a:r>
            <a:r>
              <a:rPr lang="lt-LT" sz="2400" dirty="0" smtClean="0"/>
              <a:t> – </a:t>
            </a:r>
            <a:r>
              <a:rPr lang="lt-LT" sz="2400" dirty="0" smtClean="0">
                <a:solidFill>
                  <a:schemeClr val="tx1"/>
                </a:solidFill>
              </a:rPr>
              <a:t>neigiamą krūvį turintis </a:t>
            </a:r>
            <a:r>
              <a:rPr lang="lt-LT" sz="2400" dirty="0" smtClean="0">
                <a:solidFill>
                  <a:schemeClr val="tx1"/>
                </a:solidFill>
                <a:hlinkClick r:id="rId3" tooltip="Jonas (dalelė)"/>
              </a:rPr>
              <a:t>jonas</a:t>
            </a:r>
            <a:r>
              <a:rPr lang="lt-LT" sz="2400" dirty="0" smtClean="0">
                <a:solidFill>
                  <a:schemeClr val="tx1"/>
                </a:solidFill>
              </a:rPr>
              <a:t>. Tai </a:t>
            </a:r>
            <a:r>
              <a:rPr lang="lt-LT" sz="2400" dirty="0" smtClean="0">
                <a:solidFill>
                  <a:schemeClr val="tx1"/>
                </a:solidFill>
                <a:hlinkClick r:id="rId4" tooltip="Nemetalo (puslapis neegzistuoja)"/>
              </a:rPr>
              <a:t>nemetalo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smtClean="0">
                <a:solidFill>
                  <a:schemeClr val="tx1"/>
                </a:solidFill>
                <a:hlinkClick r:id="rId5" tooltip="Atomas"/>
              </a:rPr>
              <a:t>atomas</a:t>
            </a:r>
            <a:r>
              <a:rPr lang="lt-LT" sz="2400" dirty="0" smtClean="0">
                <a:solidFill>
                  <a:schemeClr val="tx1"/>
                </a:solidFill>
              </a:rPr>
              <a:t>, pvz., </a:t>
            </a:r>
            <a:r>
              <a:rPr lang="lt-LT" sz="2400" b="1" dirty="0" smtClean="0">
                <a:solidFill>
                  <a:schemeClr val="tx1"/>
                </a:solidFill>
              </a:rPr>
              <a:t>Cl</a:t>
            </a:r>
            <a:r>
              <a:rPr lang="lt-LT" sz="2400" b="1" baseline="30000" dirty="0" smtClean="0">
                <a:solidFill>
                  <a:schemeClr val="tx1"/>
                </a:solidFill>
              </a:rPr>
              <a:t>-</a:t>
            </a:r>
            <a:r>
              <a:rPr lang="lt-LT" sz="2400" dirty="0" smtClean="0">
                <a:solidFill>
                  <a:schemeClr val="tx1"/>
                </a:solidFill>
              </a:rPr>
              <a:t>, arba kelių atomų junginys, pvz., </a:t>
            </a:r>
            <a:r>
              <a:rPr lang="lt-LT" sz="2400" b="1" dirty="0" smtClean="0">
                <a:solidFill>
                  <a:schemeClr val="tx1"/>
                </a:solidFill>
              </a:rPr>
              <a:t>SO</a:t>
            </a:r>
            <a:r>
              <a:rPr lang="lt-LT" sz="2400" b="1" baseline="-25000" dirty="0" smtClean="0">
                <a:solidFill>
                  <a:schemeClr val="tx1"/>
                </a:solidFill>
              </a:rPr>
              <a:t>4</a:t>
            </a:r>
            <a:r>
              <a:rPr lang="lt-LT" sz="2400" b="1" baseline="30000" dirty="0" smtClean="0">
                <a:solidFill>
                  <a:schemeClr val="tx1"/>
                </a:solidFill>
              </a:rPr>
              <a:t>2-</a:t>
            </a:r>
            <a:r>
              <a:rPr lang="lt-LT" sz="2400" dirty="0" smtClean="0">
                <a:solidFill>
                  <a:schemeClr val="tx1"/>
                </a:solidFill>
              </a:rPr>
              <a:t> arba organinis jonas, pvz., </a:t>
            </a:r>
            <a:r>
              <a:rPr lang="lt-LT" sz="2400" b="1" dirty="0" smtClean="0">
                <a:solidFill>
                  <a:schemeClr val="tx1"/>
                </a:solidFill>
              </a:rPr>
              <a:t>CH</a:t>
            </a:r>
            <a:r>
              <a:rPr lang="lt-LT" sz="2400" b="1" baseline="-25000" dirty="0" smtClean="0">
                <a:solidFill>
                  <a:schemeClr val="tx1"/>
                </a:solidFill>
              </a:rPr>
              <a:t>3</a:t>
            </a:r>
            <a:r>
              <a:rPr lang="lt-LT" sz="2400" b="1" dirty="0" smtClean="0">
                <a:solidFill>
                  <a:schemeClr val="tx1"/>
                </a:solidFill>
              </a:rPr>
              <a:t>COO</a:t>
            </a:r>
            <a:r>
              <a:rPr lang="lt-LT" sz="2400" b="1" baseline="30000" dirty="0" smtClean="0">
                <a:solidFill>
                  <a:schemeClr val="tx1"/>
                </a:solidFill>
              </a:rPr>
              <a:t>-</a:t>
            </a:r>
            <a:endParaRPr lang="lt-LT" sz="2400" dirty="0" smtClean="0">
              <a:solidFill>
                <a:schemeClr val="tx1"/>
              </a:solidFill>
            </a:endParaRPr>
          </a:p>
          <a:p>
            <a:r>
              <a:rPr lang="lt-LT" sz="2400" dirty="0" smtClean="0">
                <a:solidFill>
                  <a:schemeClr val="tx1"/>
                </a:solidFill>
              </a:rPr>
              <a:t>Keli paplitę </a:t>
            </a:r>
            <a:r>
              <a:rPr lang="lt-LT" sz="2400" dirty="0" err="1" smtClean="0">
                <a:solidFill>
                  <a:schemeClr val="tx1"/>
                </a:solidFill>
              </a:rPr>
              <a:t>anijonai</a:t>
            </a:r>
            <a:r>
              <a:rPr lang="lt-LT" sz="2400" dirty="0" smtClean="0">
                <a:solidFill>
                  <a:schemeClr val="tx1"/>
                </a:solidFill>
              </a:rPr>
              <a:t> bei jų sudaromų druskų pavadinimai:</a:t>
            </a:r>
            <a:br>
              <a:rPr lang="lt-LT" sz="2400" dirty="0" smtClean="0">
                <a:solidFill>
                  <a:schemeClr val="tx1"/>
                </a:solidFill>
              </a:rPr>
            </a:br>
            <a:r>
              <a:rPr lang="lt-LT" sz="2400" dirty="0" smtClean="0">
                <a:solidFill>
                  <a:schemeClr val="tx1"/>
                </a:solidFill>
              </a:rPr>
              <a:t>  </a:t>
            </a:r>
            <a:r>
              <a:rPr lang="lt-LT" sz="2400" dirty="0" smtClean="0"/>
              <a:t>SO</a:t>
            </a:r>
            <a:r>
              <a:rPr lang="lt-LT" sz="2400" baseline="-25000" dirty="0" smtClean="0"/>
              <a:t>4</a:t>
            </a:r>
            <a:r>
              <a:rPr lang="lt-LT" sz="2400" baseline="30000" dirty="0" smtClean="0"/>
              <a:t>2- </a:t>
            </a:r>
            <a:r>
              <a:rPr lang="lt-LT" sz="2400" dirty="0" smtClean="0"/>
              <a:t>- sulfato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sulfatai</a:t>
            </a:r>
            <a:br>
              <a:rPr lang="lt-LT" sz="2400" dirty="0" smtClean="0"/>
            </a:br>
            <a:r>
              <a:rPr lang="lt-LT" sz="2400" dirty="0" smtClean="0"/>
              <a:t>  SO</a:t>
            </a:r>
            <a:r>
              <a:rPr lang="lt-LT" sz="2400" baseline="-25000" dirty="0" smtClean="0"/>
              <a:t>3</a:t>
            </a:r>
            <a:r>
              <a:rPr lang="lt-LT" sz="2400" baseline="30000" dirty="0" smtClean="0"/>
              <a:t>2- </a:t>
            </a:r>
            <a:r>
              <a:rPr lang="lt-LT" sz="2400" dirty="0" smtClean="0"/>
              <a:t>- sulfito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sulfitai</a:t>
            </a:r>
          </a:p>
          <a:p>
            <a:r>
              <a:rPr lang="lt-LT" sz="2400" dirty="0" smtClean="0"/>
              <a:t>  CO</a:t>
            </a:r>
            <a:r>
              <a:rPr lang="lt-LT" sz="2400" baseline="-25000" dirty="0" smtClean="0"/>
              <a:t>3</a:t>
            </a:r>
            <a:r>
              <a:rPr lang="lt-LT" sz="2400" baseline="30000" dirty="0" smtClean="0"/>
              <a:t>2- </a:t>
            </a:r>
            <a:r>
              <a:rPr lang="lt-LT" sz="2400" dirty="0" smtClean="0"/>
              <a:t>- karbonato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karbonatai</a:t>
            </a:r>
          </a:p>
          <a:p>
            <a:r>
              <a:rPr lang="lt-LT" sz="2400" dirty="0" smtClean="0"/>
              <a:t>  NO</a:t>
            </a:r>
            <a:r>
              <a:rPr lang="lt-LT" sz="2400" baseline="-25000" dirty="0" smtClean="0"/>
              <a:t>3</a:t>
            </a:r>
            <a:r>
              <a:rPr lang="lt-LT" sz="2400" baseline="30000" dirty="0" smtClean="0"/>
              <a:t>-  </a:t>
            </a:r>
            <a:r>
              <a:rPr lang="lt-LT" sz="2400" dirty="0" smtClean="0"/>
              <a:t>- nitrato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nitratai</a:t>
            </a:r>
          </a:p>
          <a:p>
            <a:r>
              <a:rPr lang="lt-LT" sz="2400" dirty="0" smtClean="0"/>
              <a:t>  Cl</a:t>
            </a:r>
            <a:r>
              <a:rPr lang="lt-LT" sz="2400" baseline="30000" dirty="0" smtClean="0"/>
              <a:t>- </a:t>
            </a:r>
            <a:r>
              <a:rPr lang="lt-LT" sz="2400" dirty="0" smtClean="0"/>
              <a:t>- chlorido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chloridai</a:t>
            </a:r>
          </a:p>
          <a:p>
            <a:r>
              <a:rPr lang="lt-LT" sz="2400" dirty="0" smtClean="0"/>
              <a:t>  </a:t>
            </a:r>
            <a:r>
              <a:rPr lang="lt-LT" sz="2400" dirty="0" err="1" smtClean="0"/>
              <a:t>Br</a:t>
            </a:r>
            <a:r>
              <a:rPr lang="lt-LT" sz="2400" baseline="30000" dirty="0" err="1" smtClean="0"/>
              <a:t>-</a:t>
            </a:r>
            <a:r>
              <a:rPr lang="lt-LT" sz="2400" baseline="30000" dirty="0" smtClean="0"/>
              <a:t> </a:t>
            </a:r>
            <a:r>
              <a:rPr lang="lt-LT" sz="2400" dirty="0" smtClean="0"/>
              <a:t> - </a:t>
            </a:r>
            <a:r>
              <a:rPr lang="lt-LT" sz="2400" dirty="0" err="1" smtClean="0"/>
              <a:t>bromido</a:t>
            </a:r>
            <a:r>
              <a:rPr lang="lt-LT" sz="2400" dirty="0" smtClean="0"/>
              <a:t>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</a:t>
            </a:r>
            <a:r>
              <a:rPr lang="lt-LT" sz="2400" dirty="0" err="1" smtClean="0"/>
              <a:t>bromidai</a:t>
            </a:r>
            <a:endParaRPr lang="lt-LT" sz="2400" dirty="0" smtClean="0"/>
          </a:p>
          <a:p>
            <a:r>
              <a:rPr lang="lt-LT" sz="2400" dirty="0" smtClean="0"/>
              <a:t>  PO</a:t>
            </a:r>
            <a:r>
              <a:rPr lang="lt-LT" sz="2400" baseline="-25000" dirty="0" smtClean="0"/>
              <a:t>4</a:t>
            </a:r>
            <a:r>
              <a:rPr lang="lt-LT" sz="2400" baseline="30000" dirty="0" smtClean="0"/>
              <a:t>3- </a:t>
            </a:r>
            <a:r>
              <a:rPr lang="lt-LT" sz="2400" dirty="0" smtClean="0"/>
              <a:t> - fosfato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fosfatai </a:t>
            </a:r>
            <a:br>
              <a:rPr lang="lt-LT" sz="2400" dirty="0" smtClean="0"/>
            </a:br>
            <a:r>
              <a:rPr lang="lt-LT" sz="2400" dirty="0" smtClean="0"/>
              <a:t>  S</a:t>
            </a:r>
            <a:r>
              <a:rPr lang="lt-LT" sz="2400" baseline="30000" dirty="0" smtClean="0"/>
              <a:t>2-  </a:t>
            </a:r>
            <a:r>
              <a:rPr lang="lt-LT" sz="2400" dirty="0" smtClean="0"/>
              <a:t>- sulfido </a:t>
            </a:r>
            <a:r>
              <a:rPr lang="lt-LT" sz="2400" dirty="0" err="1" smtClean="0"/>
              <a:t>anijonas</a:t>
            </a:r>
            <a:r>
              <a:rPr lang="lt-LT" sz="2400" dirty="0" smtClean="0"/>
              <a:t>; druska- sulfidai</a:t>
            </a:r>
          </a:p>
          <a:p>
            <a:endParaRPr lang="lt-LT" sz="2800" dirty="0"/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1071570"/>
          </a:xfrm>
        </p:spPr>
        <p:txBody>
          <a:bodyPr>
            <a:normAutofit/>
          </a:bodyPr>
          <a:lstStyle/>
          <a:p>
            <a:r>
              <a:rPr lang="lt-LT" sz="4000" dirty="0" smtClean="0">
                <a:solidFill>
                  <a:srgbClr val="FF0000"/>
                </a:solidFill>
                <a:latin typeface="Book Antiqua" pitchFamily="18" charset="0"/>
              </a:rPr>
              <a:t>DRUSKŲ GAVIMO BŪDAI</a:t>
            </a:r>
            <a:endParaRPr lang="lt-LT" sz="4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26" name="Picture 2" descr="C:\Users\Kompiuteris_2\Desktop\gelezies su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00438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C:\Users\Kompiuteris_2\Desktop\magnio sul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500438"/>
            <a:ext cx="2357454" cy="2143125"/>
          </a:xfrm>
          <a:prstGeom prst="rect">
            <a:avLst/>
          </a:prstGeom>
          <a:noFill/>
        </p:spPr>
      </p:pic>
      <p:pic>
        <p:nvPicPr>
          <p:cNvPr id="1028" name="Picture 4" descr="C:\Users\Kompiuteris_2\Desktop\vario sul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50043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ntraštė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lt-LT" sz="1800" dirty="0" smtClean="0">
                <a:solidFill>
                  <a:srgbClr val="FF0000"/>
                </a:solidFill>
              </a:rPr>
              <a:t>      •Rūgštis + </a:t>
            </a:r>
            <a:r>
              <a:rPr lang="lt-LT" sz="1800" dirty="0" err="1" smtClean="0">
                <a:solidFill>
                  <a:srgbClr val="FF0000"/>
                </a:solidFill>
              </a:rPr>
              <a:t>hidroksidas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err="1" smtClean="0">
                <a:solidFill>
                  <a:schemeClr val="tx1"/>
                </a:solidFill>
              </a:rPr>
              <a:t>HCl</a:t>
            </a:r>
            <a:r>
              <a:rPr lang="lt-LT" sz="1800" dirty="0" smtClean="0">
                <a:solidFill>
                  <a:schemeClr val="tx1"/>
                </a:solidFill>
              </a:rPr>
              <a:t>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KOH(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→ </a:t>
            </a:r>
            <a:r>
              <a:rPr lang="lt-LT" sz="1800" dirty="0" err="1" smtClean="0">
                <a:solidFill>
                  <a:schemeClr val="tx1"/>
                </a:solidFill>
              </a:rPr>
              <a:t>KCl</a:t>
            </a:r>
            <a:r>
              <a:rPr lang="lt-LT" sz="1800" dirty="0" smtClean="0">
                <a:solidFill>
                  <a:schemeClr val="tx1"/>
                </a:solidFill>
              </a:rPr>
              <a:t>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</a:t>
            </a:r>
            <a:r>
              <a:rPr lang="lt-LT" sz="1800" dirty="0" smtClean="0"/>
              <a:t>H</a:t>
            </a:r>
            <a:r>
              <a:rPr lang="lt-LT" sz="1400" dirty="0" smtClean="0"/>
              <a:t>2</a:t>
            </a:r>
            <a:r>
              <a:rPr lang="lt-LT" sz="1800" dirty="0" smtClean="0"/>
              <a:t>O (s</a:t>
            </a:r>
            <a:r>
              <a:rPr lang="lt-LT" sz="1800" dirty="0" smtClean="0">
                <a:solidFill>
                  <a:schemeClr val="tx1"/>
                </a:solidFill>
              </a:rPr>
              <a:t>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Rūgštis + bazinis oksidas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2HNO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</a:t>
            </a:r>
            <a:r>
              <a:rPr lang="lt-LT" sz="1800" dirty="0" err="1" smtClean="0">
                <a:solidFill>
                  <a:schemeClr val="tx1"/>
                </a:solidFill>
              </a:rPr>
              <a:t>CuO</a:t>
            </a:r>
            <a:r>
              <a:rPr lang="lt-LT" sz="1800" dirty="0" smtClean="0">
                <a:solidFill>
                  <a:schemeClr val="tx1"/>
                </a:solidFill>
              </a:rPr>
              <a:t>(k.) → </a:t>
            </a:r>
            <a:r>
              <a:rPr lang="lt-LT" sz="1800" dirty="0" err="1" smtClean="0">
                <a:solidFill>
                  <a:schemeClr val="tx1"/>
                </a:solidFill>
              </a:rPr>
              <a:t>Cu</a:t>
            </a:r>
            <a:r>
              <a:rPr lang="lt-LT" sz="1800" dirty="0" smtClean="0">
                <a:solidFill>
                  <a:schemeClr val="tx1"/>
                </a:solidFill>
              </a:rPr>
              <a:t>(NO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)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H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O(s.)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Rūgštis + metalas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H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</a:t>
            </a:r>
            <a:r>
              <a:rPr lang="lt-LT" sz="1800" dirty="0" err="1" smtClean="0">
                <a:solidFill>
                  <a:schemeClr val="tx1"/>
                </a:solidFill>
              </a:rPr>
              <a:t>Zn</a:t>
            </a:r>
            <a:r>
              <a:rPr lang="lt-LT" sz="1800" dirty="0" smtClean="0">
                <a:solidFill>
                  <a:schemeClr val="tx1"/>
                </a:solidFill>
              </a:rPr>
              <a:t>(k.) → ZnSO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H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(d.)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Rūgštis + druska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2HCl(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CaCO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(k.) → CaCl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H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O(s.) + CO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(d.)</a:t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lt-LT" sz="1800" dirty="0" smtClean="0">
                <a:solidFill>
                  <a:srgbClr val="FF0000"/>
                </a:solidFill>
              </a:rPr>
              <a:t>• </a:t>
            </a:r>
            <a:r>
              <a:rPr lang="lt-LT" sz="1800" dirty="0" err="1" smtClean="0">
                <a:solidFill>
                  <a:srgbClr val="FF0000"/>
                </a:solidFill>
              </a:rPr>
              <a:t>Hidroksidas</a:t>
            </a:r>
            <a:r>
              <a:rPr lang="lt-LT" sz="1800" dirty="0" smtClean="0">
                <a:solidFill>
                  <a:srgbClr val="FF0000"/>
                </a:solidFill>
              </a:rPr>
              <a:t> + rūgštinis oksidas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2KOH(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CO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(d.) → K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CO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H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O(s.)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</a:t>
            </a:r>
            <a:r>
              <a:rPr lang="lt-LT" sz="1800" dirty="0" err="1" smtClean="0">
                <a:solidFill>
                  <a:srgbClr val="FF0000"/>
                </a:solidFill>
              </a:rPr>
              <a:t>Hidroksidas</a:t>
            </a:r>
            <a:r>
              <a:rPr lang="lt-LT" sz="1800" dirty="0" smtClean="0">
                <a:solidFill>
                  <a:srgbClr val="FF0000"/>
                </a:solidFill>
              </a:rPr>
              <a:t> + druska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3NaOH(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FeCl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→ Fe(OH)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(k.) + 3NaCl(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Bazinis oksidas + rūgštinis oksidas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err="1" smtClean="0">
                <a:solidFill>
                  <a:schemeClr val="tx1"/>
                </a:solidFill>
              </a:rPr>
              <a:t>CaO</a:t>
            </a:r>
            <a:r>
              <a:rPr lang="lt-LT" sz="1800" dirty="0" smtClean="0">
                <a:solidFill>
                  <a:schemeClr val="tx1"/>
                </a:solidFill>
              </a:rPr>
              <a:t>(k.) + CO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(d.) → CaCO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(k.)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Druska + metalas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CuSO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Fe(k.) → FeSO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</a:t>
            </a:r>
            <a:r>
              <a:rPr lang="lt-LT" sz="1800" dirty="0" err="1" smtClean="0">
                <a:solidFill>
                  <a:schemeClr val="tx1"/>
                </a:solidFill>
              </a:rPr>
              <a:t>Cu</a:t>
            </a:r>
            <a:r>
              <a:rPr lang="lt-LT" sz="1800" dirty="0" smtClean="0">
                <a:solidFill>
                  <a:schemeClr val="tx1"/>
                </a:solidFill>
              </a:rPr>
              <a:t>(k.)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Druska + druska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BaCl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+ Na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 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 → BaSO</a:t>
            </a:r>
            <a:r>
              <a:rPr lang="lt-LT" sz="1100" dirty="0" smtClean="0">
                <a:solidFill>
                  <a:schemeClr val="tx1"/>
                </a:solidFill>
              </a:rPr>
              <a:t>4</a:t>
            </a:r>
            <a:r>
              <a:rPr lang="lt-LT" sz="1800" dirty="0" smtClean="0">
                <a:solidFill>
                  <a:schemeClr val="tx1"/>
                </a:solidFill>
              </a:rPr>
              <a:t> (k.) + 2NaCl(</a:t>
            </a:r>
            <a:r>
              <a:rPr lang="lt-LT" sz="1800" dirty="0" err="1" smtClean="0">
                <a:solidFill>
                  <a:schemeClr val="tx1"/>
                </a:solidFill>
              </a:rPr>
              <a:t>aq</a:t>
            </a:r>
            <a:r>
              <a:rPr lang="lt-LT" sz="1800" dirty="0" smtClean="0">
                <a:solidFill>
                  <a:schemeClr val="tx1"/>
                </a:solidFill>
              </a:rPr>
              <a:t>)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rgbClr val="FF0000"/>
                </a:solidFill>
              </a:rPr>
              <a:t>• Metalas + nemetalas</a:t>
            </a: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>
                <a:solidFill>
                  <a:schemeClr val="tx1"/>
                </a:solidFill>
              </a:rPr>
              <a:t>2Al(k.) + 3Cl</a:t>
            </a:r>
            <a:r>
              <a:rPr lang="lt-LT" sz="1100" dirty="0" smtClean="0">
                <a:solidFill>
                  <a:schemeClr val="tx1"/>
                </a:solidFill>
              </a:rPr>
              <a:t>2</a:t>
            </a:r>
            <a:r>
              <a:rPr lang="lt-LT" sz="1800" dirty="0" smtClean="0">
                <a:solidFill>
                  <a:schemeClr val="tx1"/>
                </a:solidFill>
              </a:rPr>
              <a:t> (d.) → 2AlCl</a:t>
            </a:r>
            <a:r>
              <a:rPr lang="lt-LT" sz="1100" dirty="0" smtClean="0">
                <a:solidFill>
                  <a:schemeClr val="tx1"/>
                </a:solidFill>
              </a:rPr>
              <a:t>3</a:t>
            </a:r>
            <a:r>
              <a:rPr lang="lt-LT" sz="1800" dirty="0" smtClean="0">
                <a:solidFill>
                  <a:schemeClr val="tx1"/>
                </a:solidFill>
              </a:rPr>
              <a:t> (k.)</a:t>
            </a:r>
          </a:p>
          <a:p>
            <a:endParaRPr lang="lt-LT" sz="1800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lt-LT" sz="3600" dirty="0" smtClean="0">
                <a:solidFill>
                  <a:srgbClr val="7030A0"/>
                </a:solidFill>
              </a:rPr>
              <a:t>NORMALIOSIOS ARBA NEUTRALIOSIOS DRUSKOS:</a:t>
            </a:r>
            <a:endParaRPr lang="lt-LT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215106"/>
          </a:xfrm>
        </p:spPr>
        <p:txBody>
          <a:bodyPr>
            <a:noAutofit/>
          </a:bodyPr>
          <a:lstStyle/>
          <a:p>
            <a:r>
              <a:rPr lang="lt-LT" sz="2800" dirty="0" smtClean="0">
                <a:solidFill>
                  <a:srgbClr val="7030A0"/>
                </a:solidFill>
              </a:rPr>
              <a:t/>
            </a:r>
            <a:br>
              <a:rPr lang="lt-LT" sz="2800" dirty="0" smtClean="0">
                <a:solidFill>
                  <a:srgbClr val="7030A0"/>
                </a:solidFill>
              </a:rPr>
            </a:br>
            <a:r>
              <a:rPr lang="lt-LT" sz="2800" dirty="0" smtClean="0">
                <a:solidFill>
                  <a:srgbClr val="7030A0"/>
                </a:solidFill>
              </a:rPr>
              <a:t/>
            </a:r>
            <a:br>
              <a:rPr lang="lt-LT" sz="2800" dirty="0" smtClean="0">
                <a:solidFill>
                  <a:srgbClr val="7030A0"/>
                </a:solidFill>
              </a:rPr>
            </a:br>
            <a:r>
              <a:rPr lang="lt-LT" sz="2800" dirty="0" smtClean="0">
                <a:solidFill>
                  <a:srgbClr val="7030A0"/>
                </a:solidFill>
              </a:rPr>
              <a:t/>
            </a:r>
            <a:br>
              <a:rPr lang="lt-LT" sz="2800" dirty="0" smtClean="0">
                <a:solidFill>
                  <a:srgbClr val="7030A0"/>
                </a:solidFill>
              </a:rPr>
            </a:br>
            <a:r>
              <a:rPr lang="lt-LT" sz="2800" dirty="0" smtClean="0">
                <a:solidFill>
                  <a:srgbClr val="7030A0"/>
                </a:solidFill>
              </a:rPr>
              <a:t> RŪGŠČIOSIOS DRUSKOS:</a:t>
            </a: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1. sudėtyje yra metalo (arba amonio), vandenilio jonų ir rūgšties liekana;</a:t>
            </a:r>
            <a:br>
              <a:rPr lang="lt-LT" sz="2800" dirty="0" smtClean="0"/>
            </a:br>
            <a:r>
              <a:rPr lang="lt-LT" sz="2800" dirty="0" smtClean="0"/>
              <a:t>2. rūgščiąsias druskas gali sudaryti tik </a:t>
            </a:r>
            <a:r>
              <a:rPr lang="lt-LT" sz="2800" dirty="0" err="1" smtClean="0"/>
              <a:t>daugiaprotonės</a:t>
            </a:r>
            <a:r>
              <a:rPr lang="lt-LT" sz="2800" dirty="0" smtClean="0"/>
              <a:t> rūgštys;</a:t>
            </a:r>
            <a:br>
              <a:rPr lang="lt-LT" sz="2800" dirty="0" smtClean="0"/>
            </a:br>
            <a:r>
              <a:rPr lang="lt-LT" sz="2800" dirty="0" smtClean="0"/>
              <a:t>3. rūgščiosios druskos yra nevisiškos rūgšties neutralizacijos reakcijos produktas;</a:t>
            </a:r>
            <a:br>
              <a:rPr lang="lt-LT" sz="2800" dirty="0" smtClean="0"/>
            </a:br>
            <a:r>
              <a:rPr lang="lt-LT" sz="2800" dirty="0" smtClean="0"/>
              <a:t>4. rūgščiųjų druskų galima gauti tokį skaičių, kiek vandenilio atomų  yra rūgštyje atėmus vienetą.</a:t>
            </a:r>
            <a:br>
              <a:rPr lang="lt-LT" sz="2800" dirty="0" smtClean="0"/>
            </a:br>
            <a:r>
              <a:rPr lang="lt-LT" sz="2800" dirty="0" smtClean="0"/>
              <a:t>Pvz. </a:t>
            </a:r>
            <a:r>
              <a:rPr lang="lt-LT" sz="2800" dirty="0" err="1" smtClean="0"/>
              <a:t>NaOH</a:t>
            </a:r>
            <a:r>
              <a:rPr lang="lt-LT" sz="2800" dirty="0" smtClean="0"/>
              <a:t> + H</a:t>
            </a:r>
            <a:r>
              <a:rPr lang="lt-LT" sz="1600" dirty="0" smtClean="0"/>
              <a:t>3</a:t>
            </a:r>
            <a:r>
              <a:rPr lang="lt-LT" sz="2800" dirty="0" smtClean="0"/>
              <a:t>PO</a:t>
            </a:r>
            <a:r>
              <a:rPr lang="lt-LT" sz="1600" dirty="0" smtClean="0"/>
              <a:t>4</a:t>
            </a:r>
            <a:r>
              <a:rPr lang="lt-LT" sz="2800" dirty="0" smtClean="0"/>
              <a:t>          NaH</a:t>
            </a:r>
            <a:r>
              <a:rPr lang="lt-LT" sz="1600" dirty="0" smtClean="0"/>
              <a:t>2</a:t>
            </a:r>
            <a:r>
              <a:rPr lang="lt-LT" sz="2800" dirty="0" smtClean="0"/>
              <a:t>PO</a:t>
            </a:r>
            <a:r>
              <a:rPr lang="lt-LT" sz="1600" dirty="0" smtClean="0"/>
              <a:t>4</a:t>
            </a:r>
            <a:r>
              <a:rPr lang="lt-LT" sz="2800" dirty="0" smtClean="0"/>
              <a:t> + H</a:t>
            </a:r>
            <a:r>
              <a:rPr lang="lt-LT" sz="1600" dirty="0" smtClean="0"/>
              <a:t>2</a:t>
            </a:r>
            <a:r>
              <a:rPr lang="lt-LT" sz="2800" dirty="0" smtClean="0"/>
              <a:t>O;</a:t>
            </a:r>
            <a:br>
              <a:rPr lang="lt-LT" sz="2800" dirty="0" smtClean="0"/>
            </a:br>
            <a:r>
              <a:rPr lang="lt-LT" sz="2800" dirty="0"/>
              <a:t> </a:t>
            </a:r>
            <a:r>
              <a:rPr lang="lt-LT" sz="2800" dirty="0" smtClean="0"/>
              <a:t>       2NaOH + H</a:t>
            </a:r>
            <a:r>
              <a:rPr lang="lt-LT" sz="1600" dirty="0" smtClean="0"/>
              <a:t>3</a:t>
            </a:r>
            <a:r>
              <a:rPr lang="lt-LT" sz="2800" dirty="0" smtClean="0"/>
              <a:t>PO</a:t>
            </a:r>
            <a:r>
              <a:rPr lang="lt-LT" sz="1600" dirty="0" smtClean="0"/>
              <a:t>4</a:t>
            </a:r>
            <a:r>
              <a:rPr lang="lt-LT" sz="2800" dirty="0" smtClean="0"/>
              <a:t>      Na</a:t>
            </a:r>
            <a:r>
              <a:rPr lang="lt-LT" sz="1600" dirty="0" smtClean="0"/>
              <a:t>2</a:t>
            </a:r>
            <a:r>
              <a:rPr lang="lt-LT" sz="2800" dirty="0" smtClean="0"/>
              <a:t>HPO</a:t>
            </a:r>
            <a:r>
              <a:rPr lang="lt-LT" sz="1600" dirty="0" smtClean="0"/>
              <a:t>4</a:t>
            </a:r>
            <a:r>
              <a:rPr lang="lt-LT" sz="2800" dirty="0" smtClean="0"/>
              <a:t> + 2H</a:t>
            </a:r>
            <a:r>
              <a:rPr lang="lt-LT" sz="1600" dirty="0" smtClean="0"/>
              <a:t>2</a:t>
            </a:r>
            <a:r>
              <a:rPr lang="lt-LT" sz="2800" dirty="0" smtClean="0"/>
              <a:t>O. </a:t>
            </a:r>
            <a:br>
              <a:rPr lang="lt-LT" sz="28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endParaRPr lang="lt-LT" sz="3200" dirty="0"/>
          </a:p>
        </p:txBody>
      </p:sp>
      <p:cxnSp>
        <p:nvCxnSpPr>
          <p:cNvPr id="4" name="Tiesioji rodyklės jungtis 3"/>
          <p:cNvCxnSpPr/>
          <p:nvPr/>
        </p:nvCxnSpPr>
        <p:spPr>
          <a:xfrm>
            <a:off x="4286248" y="485776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Tiesioji rodyklės jungtis 6"/>
          <p:cNvCxnSpPr/>
          <p:nvPr/>
        </p:nvCxnSpPr>
        <p:spPr>
          <a:xfrm>
            <a:off x="4357686" y="521495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199</Words>
  <Application>Microsoft Office PowerPoint</Application>
  <PresentationFormat>Demonstracija ekrane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Konkursas</vt:lpstr>
      <vt:lpstr>DRUSKOS</vt:lpstr>
      <vt:lpstr>KAS YRA DRUSKA?</vt:lpstr>
      <vt:lpstr>DRUSKŲ KLASIFIKAVIMAS</vt:lpstr>
      <vt:lpstr>PAGAL TIRPUMĄ VANDENYJE DRUSKOS SKIRSTOMOS:    1. TIRPIOS;            2. MAŽAI TIRPIOS;                    3. BEVEIK NETIRPIOS. </vt:lpstr>
      <vt:lpstr>CHEMINĖ DRUSKOS SANDARA</vt:lpstr>
      <vt:lpstr>Anijonas Anijonas – neigiamą krūvį turintis jonas. Tai nemetalo atomas, pvz., Cl-, arba kelių atomų junginys, pvz., SO42- arba organinis jonas, pvz., CH3COO- Keli paplitę anijonai bei jų sudaromų druskų pavadinimai:   SO42- - sulfato anijonas; druska- sulfatai   SO32- - sulfito anijonas; druska- sulfitai   CO32- - karbonato anijonas; druska- karbonatai   NO3-  - nitrato anijonas; druska- nitratai   Cl- - chlorido anijonas; druska- chloridai   Br-  - bromido anijonas; druska- bromidai   PO43-  - fosfato anijonas; druska- fosfatai    S2-  - sulfido anijonas; druska- sulfidai </vt:lpstr>
      <vt:lpstr>DRUSKŲ GAVIMO BŪDAI</vt:lpstr>
      <vt:lpstr>NORMALIOSIOS ARBA NEUTRALIOSIOS DRUSKOS:</vt:lpstr>
      <vt:lpstr>    RŪGŠČIOSIOS DRUSKOS: 1. sudėtyje yra metalo (arba amonio), vandenilio jonų ir rūgšties liekana; 2. rūgščiąsias druskas gali sudaryti tik daugiaprotonės rūgštys; 3. rūgščiosios druskos yra nevisiškos rūgšties neutralizacijos reakcijos produktas; 4. rūgščiųjų druskų galima gauti tokį skaičių, kiek vandenilio atomų  yra rūgštyje atėmus vienetą. Pvz. NaOH + H3PO4          NaH2PO4 + H2O;         2NaOH + H3PO4      Na2HPO4 + 2H2O.     </vt:lpstr>
      <vt:lpstr>BAZINĖS DRUSKOS: 1. bazines druskas gali sudaryti tik daugiahidroksilės bazės; 2. bazinės druskos yra nevisiškosios bazės neutralizacijos reakcijos produktas; 3. bazinių druskų galima gauti tokį skaičių, kiek hidroksilo grupių yra bazėje atėmus vienetą. Pvz.  Al(OH)3 + HCl        Al(OH)2Cl + H2O;      Al(OH)3 + 2HCl        (AlOH)Cl + 2H2O.</vt:lpstr>
      <vt:lpstr>KOMPLEKSINĖS DRUSKOS: 1. druska, kurios vienas iš jonų yra kompleksinis jonas; 2. kompleksinis jonas sudarytas iš centrinio katijono, sujungto (dažniausiai donoriniais kovalentiniais ryšiais) su keliomis mažomis molekulėmis (paprastai polinėmis) arba jonais. Pvz. CuSO4 + 4NH3         [Cu(NH3)4]SO4  .</vt:lpstr>
      <vt:lpstr>DVIGUBOSIOS DRUSKOS: 1. druska, kai reaguoja paprastosios druskos; 2. druskoje yra du skirtingi katijonai (arba du skirtingi metalo jonai, arba metalo jonas ir amonio jonas) bei rūgšties liekana. Pvz.  Al2(SO4)3 + K2SO4 + 24H2O                 2KAl(SO4)2*12H2O.    </vt:lpstr>
      <vt:lpstr>MIŠRIOSIOS DRUSKOS: kaip pavyzdį galima pateikti laisvojo chloro ir kalcio hidroksido reakciją: 2Cl2 + Ca(OH)2        Ca(OCl)Cl + H2O. </vt:lpstr>
      <vt:lpstr>DRUSKŲ NAUDOJIMAS</vt:lpstr>
      <vt:lpstr>AČIŪ UŽ DĖMESĮ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DRUSKOS</dc:title>
  <dc:creator>Kompiuteris</dc:creator>
  <cp:lastModifiedBy>Naudotojas</cp:lastModifiedBy>
  <cp:revision>38</cp:revision>
  <dcterms:created xsi:type="dcterms:W3CDTF">2020-03-11T14:49:59Z</dcterms:created>
  <dcterms:modified xsi:type="dcterms:W3CDTF">2020-03-13T12:20:11Z</dcterms:modified>
</cp:coreProperties>
</file>