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2" r:id="rId3"/>
    <p:sldId id="284" r:id="rId4"/>
    <p:sldId id="288" r:id="rId5"/>
    <p:sldId id="257" r:id="rId6"/>
    <p:sldId id="258" r:id="rId7"/>
    <p:sldId id="276" r:id="rId8"/>
    <p:sldId id="277" r:id="rId9"/>
    <p:sldId id="259" r:id="rId10"/>
    <p:sldId id="263" r:id="rId11"/>
    <p:sldId id="275" r:id="rId12"/>
    <p:sldId id="279" r:id="rId13"/>
    <p:sldId id="281" r:id="rId14"/>
    <p:sldId id="285" r:id="rId15"/>
    <p:sldId id="286" r:id="rId16"/>
    <p:sldId id="264" r:id="rId17"/>
    <p:sldId id="267" r:id="rId18"/>
    <p:sldId id="265" r:id="rId19"/>
    <p:sldId id="268" r:id="rId20"/>
    <p:sldId id="266" r:id="rId21"/>
    <p:sldId id="269" r:id="rId22"/>
    <p:sldId id="270" r:id="rId23"/>
    <p:sldId id="271" r:id="rId24"/>
    <p:sldId id="282" r:id="rId25"/>
    <p:sldId id="274" r:id="rId26"/>
    <p:sldId id="289" r:id="rId27"/>
    <p:sldId id="283" r:id="rId2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C0C5-586D-4E40-A9B6-D18DCF15988A}" type="datetimeFigureOut">
              <a:rPr lang="lt-LT" smtClean="0"/>
              <a:pPr/>
              <a:t>2021-04-23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E262-44B6-43ED-BEC1-07BE2E79C77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savadai.lt/" TargetMode="External"/><Relationship Id="rId3" Type="http://schemas.openxmlformats.org/officeDocument/2006/relationships/hyperlink" Target="http://www.google.lt/" TargetMode="External"/><Relationship Id="rId7" Type="http://schemas.openxmlformats.org/officeDocument/2006/relationships/hyperlink" Target="https://kurantas.lt/" TargetMode="External"/><Relationship Id="rId2" Type="http://schemas.openxmlformats.org/officeDocument/2006/relationships/hyperlink" Target="http://www.vanduo.l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logas.lt/" TargetMode="External"/><Relationship Id="rId5" Type="http://schemas.openxmlformats.org/officeDocument/2006/relationships/hyperlink" Target="https://sam.lrv.lt/" TargetMode="External"/><Relationship Id="rId4" Type="http://schemas.openxmlformats.org/officeDocument/2006/relationships/hyperlink" Target="https://www.ltaqua.lt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ČEKIŠKĖS IR JOS APYLINKIŲ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PAVIRŠINIO BEI POŽEMINIO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VANDENS KOKYBINIS TYRIMAS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7058052" cy="3071834"/>
          </a:xfrm>
        </p:spPr>
        <p:txBody>
          <a:bodyPr>
            <a:normAutofit/>
          </a:bodyPr>
          <a:lstStyle/>
          <a:p>
            <a:pPr algn="r"/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DARBĄ ATLIKO: </a:t>
            </a:r>
          </a:p>
          <a:p>
            <a:pPr algn="r"/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Andrius Ramanauskas </a:t>
            </a:r>
          </a:p>
          <a:p>
            <a:pPr algn="r"/>
            <a:r>
              <a:rPr lang="lt-LT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Nedas</a:t>
            </a:r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Leskauskas, 8 </a:t>
            </a:r>
            <a:r>
              <a:rPr lang="lt-LT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DARBO VADOVAS:</a:t>
            </a:r>
          </a:p>
          <a:p>
            <a:pPr algn="r"/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chemijos mokytoja </a:t>
            </a:r>
          </a:p>
          <a:p>
            <a:pPr algn="r"/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Jovita </a:t>
            </a:r>
            <a:r>
              <a:rPr lang="lt-LT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Girniuvienė</a:t>
            </a:r>
            <a:endParaRPr lang="lt-LT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Čekiškės Prano Dovydaičio </a:t>
            </a:r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gimnazija</a:t>
            </a:r>
          </a:p>
          <a:p>
            <a:r>
              <a:rPr lang="lt-LT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m.</a:t>
            </a:r>
            <a:endParaRPr lang="lt-LT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28098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VANDENS KIETUMAS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tai vandens savybė, susijusi su tam tikrų kalcio ir magnio druskų buvimu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Deja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vanduo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dažnai būna kietas (kalkėtas), geležingas, turi kitokių nuosėdų</a:t>
            </a:r>
            <a:r>
              <a:rPr lang="lt-LT" dirty="0"/>
              <a:t>. </a:t>
            </a:r>
          </a:p>
        </p:txBody>
      </p:sp>
      <p:sp>
        <p:nvSpPr>
          <p:cNvPr id="4" name="Ovalas 3"/>
          <p:cNvSpPr/>
          <p:nvPr/>
        </p:nvSpPr>
        <p:spPr>
          <a:xfrm>
            <a:off x="2928926" y="2357430"/>
            <a:ext cx="2928958" cy="120015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VANDENTIEKIO SISTEMOS GAMTINIAI REZERVUARAI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714348" y="3857628"/>
            <a:ext cx="2057408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UPĖS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3071802" y="4286256"/>
            <a:ext cx="2128846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EŽERAI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6072198" y="3857628"/>
            <a:ext cx="2143140" cy="7143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POŽEMINIAI VANDENS TELKINIAI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Tiesioji jungtis 13"/>
          <p:cNvCxnSpPr/>
          <p:nvPr/>
        </p:nvCxnSpPr>
        <p:spPr>
          <a:xfrm rot="10800000" flipV="1">
            <a:off x="2285984" y="3214686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iesioji jungtis 18"/>
          <p:cNvCxnSpPr>
            <a:stCxn id="4" idx="4"/>
          </p:cNvCxnSpPr>
          <p:nvPr/>
        </p:nvCxnSpPr>
        <p:spPr>
          <a:xfrm rot="5400000">
            <a:off x="3975490" y="3868341"/>
            <a:ext cx="728674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iesioji jungtis 21"/>
          <p:cNvCxnSpPr/>
          <p:nvPr/>
        </p:nvCxnSpPr>
        <p:spPr>
          <a:xfrm>
            <a:off x="5572132" y="3286124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VANDENS ŠARMINGUMAS -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 silpnų rūgščių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anijonų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koncentracijų suma.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as 3"/>
          <p:cNvSpPr/>
          <p:nvPr/>
        </p:nvSpPr>
        <p:spPr>
          <a:xfrm>
            <a:off x="2928926" y="2643182"/>
            <a:ext cx="3214710" cy="1200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latin typeface="Times New Roman" pitchFamily="18" charset="0"/>
                <a:cs typeface="Times New Roman" pitchFamily="18" charset="0"/>
              </a:rPr>
              <a:t>ŠARMINGUMAS</a:t>
            </a:r>
            <a:endParaRPr lang="lt-LT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apvalintas stačiakampis 10"/>
          <p:cNvSpPr/>
          <p:nvPr/>
        </p:nvSpPr>
        <p:spPr>
          <a:xfrm>
            <a:off x="428596" y="3929066"/>
            <a:ext cx="2414598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b="1" u="sng" dirty="0" smtClean="0">
                <a:latin typeface="Times New Roman" pitchFamily="18" charset="0"/>
                <a:cs typeface="Times New Roman" pitchFamily="18" charset="0"/>
              </a:rPr>
              <a:t>LAISVASIS </a:t>
            </a:r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– KARBONATO IR HIDROKSIDO JONAI.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apvalintas stačiakampis 11"/>
          <p:cNvSpPr/>
          <p:nvPr/>
        </p:nvSpPr>
        <p:spPr>
          <a:xfrm>
            <a:off x="3143240" y="4500570"/>
            <a:ext cx="2571768" cy="12858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b="1" u="sng" dirty="0" smtClean="0"/>
              <a:t>KARBONATINIS</a:t>
            </a:r>
            <a:r>
              <a:rPr lang="lt-LT" sz="1600" dirty="0" smtClean="0"/>
              <a:t> – HIDROKARBONATO IR KARBONATO JONŲ KONCENTRACIJŲ SUMA.</a:t>
            </a:r>
            <a:endParaRPr lang="lt-LT" sz="1600" b="1" u="sng" dirty="0"/>
          </a:p>
        </p:txBody>
      </p:sp>
      <p:sp>
        <p:nvSpPr>
          <p:cNvPr id="13" name="Suapvalintas stačiakampis 12"/>
          <p:cNvSpPr/>
          <p:nvPr/>
        </p:nvSpPr>
        <p:spPr>
          <a:xfrm>
            <a:off x="6143636" y="3929066"/>
            <a:ext cx="2500330" cy="18573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1600" b="1" u="sng" dirty="0" smtClean="0">
                <a:latin typeface="Times New Roman" pitchFamily="18" charset="0"/>
                <a:cs typeface="Times New Roman" pitchFamily="18" charset="0"/>
              </a:rPr>
              <a:t>BENDRASIS</a:t>
            </a:r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 – SILPNŲ ORGANINIŲ IR NEORGANINIŲ RŪGŠČIŲ ANIJONŲ IR HIDROKSIDO KONCENTRACIJŲ SUMA. </a:t>
            </a:r>
            <a:endParaRPr lang="lt-LT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Tiesioji jungtis 21"/>
          <p:cNvCxnSpPr/>
          <p:nvPr/>
        </p:nvCxnSpPr>
        <p:spPr>
          <a:xfrm rot="10800000" flipV="1">
            <a:off x="2214546" y="3500438"/>
            <a:ext cx="85725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iesioji jungtis 23"/>
          <p:cNvCxnSpPr>
            <a:stCxn id="4" idx="4"/>
          </p:cNvCxnSpPr>
          <p:nvPr/>
        </p:nvCxnSpPr>
        <p:spPr>
          <a:xfrm rot="16200000" flipH="1">
            <a:off x="4225522" y="4154092"/>
            <a:ext cx="65723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iesioji jungtis 25"/>
          <p:cNvCxnSpPr/>
          <p:nvPr/>
        </p:nvCxnSpPr>
        <p:spPr>
          <a:xfrm>
            <a:off x="5929322" y="3571876"/>
            <a:ext cx="85725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VANDENYJE LEISTINOS JONŲ KONCENTRACIJOS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857224" y="2143116"/>
          <a:ext cx="7215238" cy="2523744"/>
        </p:xfrm>
        <a:graphic>
          <a:graphicData uri="http://schemas.openxmlformats.org/drawingml/2006/table">
            <a:tbl>
              <a:tblPr/>
              <a:tblGrid>
                <a:gridCol w="793400"/>
                <a:gridCol w="2854754"/>
                <a:gridCol w="1638258"/>
                <a:gridCol w="1928826"/>
              </a:tblGrid>
              <a:tr h="577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Eil. Nr.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Rodiklio pavadinimas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Mato vienetas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Didžiausia leistina koncentracija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Nitrito </a:t>
                      </a:r>
                      <a:r>
                        <a:rPr lang="lt-LT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anijonas</a:t>
                      </a: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 NO</a:t>
                      </a:r>
                      <a:r>
                        <a:rPr lang="lt-LT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lt-LT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mg/l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Nitrato </a:t>
                      </a:r>
                      <a:r>
                        <a:rPr lang="lt-LT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anijonas</a:t>
                      </a: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 NO</a:t>
                      </a:r>
                      <a:r>
                        <a:rPr lang="lt-LT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lt-LT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mg/l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Amonio jonas NH</a:t>
                      </a:r>
                      <a:r>
                        <a:rPr lang="lt-LT" sz="18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lt-LT" sz="18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mg/l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Fosfato anijonas PO</a:t>
                      </a:r>
                      <a:r>
                        <a:rPr lang="lt-LT" sz="18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lt-LT" sz="1800" baseline="30000">
                          <a:latin typeface="Times New Roman"/>
                          <a:ea typeface="Times New Roman"/>
                          <a:cs typeface="Times New Roman"/>
                        </a:rPr>
                        <a:t>3-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>
                          <a:latin typeface="Times New Roman"/>
                          <a:ea typeface="Times New Roman"/>
                          <a:cs typeface="Times New Roman"/>
                        </a:rPr>
                        <a:t>mg/l</a:t>
                      </a:r>
                      <a:endParaRPr lang="lt-L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Vandenilio jonų rodiklis </a:t>
                      </a:r>
                      <a:r>
                        <a:rPr lang="lt-LT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 vienetai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>
                          <a:latin typeface="Times New Roman"/>
                          <a:ea typeface="Times New Roman"/>
                          <a:cs typeface="Times New Roman"/>
                        </a:rPr>
                        <a:t>6,5 – 9,5 </a:t>
                      </a:r>
                      <a:endParaRPr lang="lt-L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lt-LT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Laisvasis</a:t>
                      </a:r>
                      <a:r>
                        <a:rPr lang="lt-LT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chloras</a:t>
                      </a:r>
                      <a:endParaRPr lang="lt-LT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mg/l</a:t>
                      </a:r>
                      <a:endParaRPr lang="lt-LT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lt-LT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lt-LT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r>
              <a:rPr kumimoji="0" lang="lt-L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DARBO METU ATLIKTI TYRIMAI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Nitritų nustatymas;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Nitratų nustatymas;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Amonio jonų tyrimas;</a:t>
            </a:r>
          </a:p>
          <a:p>
            <a:pPr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Fosfatų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anijonų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tyrimas;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rodiklio nustatymas;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Laisvojo chloro nustatymas;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Bendrasis šarmingumas;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Vandens kietumas.</a:t>
            </a:r>
          </a:p>
          <a:p>
            <a:pPr marL="514350" indent="-514350">
              <a:buFont typeface="Wingdings" pitchFamily="2" charset="2"/>
              <a:buChar char="v"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39290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MŪSŲ UPĖ DUBYSA...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072230" cy="474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DUBYSOS VANDENS TYRIMŲ REZULTATAI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Fosfato jonai – 0,2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Amonio jonai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Nitrato jonai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Nitrito jonai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Šarmingumas – 20 (357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Vandens kietumas - &gt;21 mg-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ekv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/l (&gt;375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Laisvasis chloras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Vandenilio jonų koncentracija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– 7,6.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LAZDUONOS UPELIS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LAZDUONOS VANDENS TYRIMŲ REZULTATAI 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Fosfato jonai – 0,4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Amonio jonai – </a:t>
            </a: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mg/l; 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Nitrato jonai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Nitrito jonai – 0 mg/l; 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Šarmingumas – 20 (357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Vandens kietumas - &gt;21 mg-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ekv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/l (&gt;375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Laisvasis chloras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Vandenilio jonų koncentracija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– 8,4 </a:t>
            </a:r>
            <a:r>
              <a:rPr lang="lt-LT" dirty="0" smtClean="0"/>
              <a:t>.</a:t>
            </a:r>
            <a:endParaRPr lang="lt-L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DARBO TIKSLAS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Įvertinti  Dubysos,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Lazduonos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, Lašišos ir Šaltinėlio vandens kokybę šalia žemdirbystę plėtojančių laukų.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4" name="Paveikslėlis 3" descr="Mėginius dėl koronaviruso infekcijos pradeda tirti ir privačios  laboratorijos | Lietuvos Respublikos sveikatos apsaugos ministeri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3214686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ŠALTINĖLIS ŠULIŲ MIŠKE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214974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ŠALTINĖLIO VANDENS TYRIMŲ REZULTATAI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Fosfato jonai – 0,1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Amonio jonai – </a:t>
            </a: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Nitrato jonai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Nitrito jonai – 0 mg/l; 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Šarmingumas – 20 (357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Vandens kietumas - &gt;14 mg-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ekv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/l ( &gt;250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Laisvasis chloras – 0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Vandenilio jonų koncentracija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– 7,2.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LAŠIŠOS UPELIS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71600"/>
            <a:ext cx="7000924" cy="477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LAŠIŠOS VANDENS TYRIMŲ REZULTATAI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Fosfato jonai – 0,4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Amonio jonai – </a:t>
            </a: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Nitrato jonai – </a:t>
            </a: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Nitrito jonai – </a:t>
            </a: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Šarmingumas – 20 (357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Vandens kietumas - &gt; 21 mg-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ekv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/l (&gt;375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Laisvasis chloras – </a:t>
            </a: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mg/l;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Vandenilio jonų koncentracija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– 7,2.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IŠVADOS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Labiausiai užterštas Lašišos upelis (leistinas normas viršija amonio, nitratų, nitritų jonų koncentracijos, laisvojo chloro rodiklis).</a:t>
            </a:r>
          </a:p>
          <a:p>
            <a:r>
              <a:rPr lang="lt-LT" sz="2600" dirty="0" err="1" smtClean="0">
                <a:latin typeface="Times New Roman" pitchFamily="18" charset="0"/>
                <a:cs typeface="Times New Roman" pitchFamily="18" charset="0"/>
              </a:rPr>
              <a:t>Lazduonos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upelio ir Šaltinėlio vandenyje viršijamas amonio jonų rodiklis.</a:t>
            </a:r>
          </a:p>
          <a:p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Dubysos vanduo atitinka visus leistinus rodiklius.</a:t>
            </a:r>
          </a:p>
          <a:p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Visuose tirtuose vandens telkiniuose vandenilio jonų rodiklis </a:t>
            </a:r>
            <a:r>
              <a:rPr lang="lt-LT" sz="26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yra leistinos koncentracijos (svyruoja 7,2 – 8,4). </a:t>
            </a:r>
          </a:p>
          <a:p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Visų paviršinių vandens telkinių vanduo yra labai kietas &gt;21 mg-</a:t>
            </a:r>
            <a:r>
              <a:rPr lang="lt-LT" sz="2600" dirty="0" err="1" smtClean="0">
                <a:latin typeface="Times New Roman" pitchFamily="18" charset="0"/>
                <a:cs typeface="Times New Roman" pitchFamily="18" charset="0"/>
              </a:rPr>
              <a:t>ekv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/l, išskyrus požeminį Šaltinėlio vandenį &gt;14 mg-</a:t>
            </a:r>
            <a:r>
              <a:rPr lang="lt-LT" sz="2600" dirty="0" err="1" smtClean="0">
                <a:latin typeface="Times New Roman" pitchFamily="18" charset="0"/>
                <a:cs typeface="Times New Roman" pitchFamily="18" charset="0"/>
              </a:rPr>
              <a:t>ekv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/l.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071538" y="1000108"/>
            <a:ext cx="7143800" cy="515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lt-LT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Svarbu vėl pradėti elgtis su vandeniu su visa derama pagarba. Mūsų moderniojoje kultūroje nebeliko pagarbos vandeniui. &lt; ...&gt; Vanduo prarado mistinę reikšmę ir tapo tik dar viena substancija, kurią technologijomis galima išvalyti ir pateikti vartotojui. ... Ne valyti vandenį reikia, o gerbti.“  </a:t>
            </a:r>
            <a:r>
              <a:rPr lang="lt-LT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(M. </a:t>
            </a:r>
            <a:r>
              <a:rPr lang="lt-LT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Emotas</a:t>
            </a:r>
            <a:r>
              <a:rPr lang="lt-LT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,,Žinia, kurią mums praneša vanduo’’)</a:t>
            </a:r>
            <a:endParaRPr lang="lt-LT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ŠALTINIAI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hlinkClick r:id="rId2"/>
              </a:rPr>
              <a:t>www.vanduo.lt</a:t>
            </a:r>
            <a:endParaRPr lang="lt-LT" dirty="0" smtClean="0"/>
          </a:p>
          <a:p>
            <a:r>
              <a:rPr lang="lt-LT" dirty="0" err="1" smtClean="0">
                <a:hlinkClick r:id="rId3"/>
              </a:rPr>
              <a:t>www.google.lt</a:t>
            </a:r>
            <a:endParaRPr lang="lt-LT" dirty="0" smtClean="0"/>
          </a:p>
          <a:p>
            <a:r>
              <a:rPr lang="lt-LT" dirty="0" smtClean="0">
                <a:hlinkClick r:id="rId4"/>
              </a:rPr>
              <a:t>https://www.ltaqua.lt</a:t>
            </a:r>
            <a:endParaRPr lang="lt-LT" dirty="0" smtClean="0"/>
          </a:p>
          <a:p>
            <a:r>
              <a:rPr lang="lt-LT" dirty="0" smtClean="0">
                <a:hlinkClick r:id="rId5"/>
              </a:rPr>
              <a:t>https://sam.lrv.lt</a:t>
            </a:r>
            <a:endParaRPr lang="lt-LT" dirty="0" smtClean="0"/>
          </a:p>
          <a:p>
            <a:r>
              <a:rPr lang="lt-LT" dirty="0" smtClean="0">
                <a:hlinkClick r:id="rId6"/>
              </a:rPr>
              <a:t>https://www.geologas.lt</a:t>
            </a:r>
            <a:endParaRPr lang="lt-LT" dirty="0" smtClean="0"/>
          </a:p>
          <a:p>
            <a:r>
              <a:rPr lang="lt-LT" dirty="0" smtClean="0">
                <a:hlinkClick r:id="rId7"/>
              </a:rPr>
              <a:t>https://kurantas.lt</a:t>
            </a:r>
            <a:endParaRPr lang="lt-LT" dirty="0" smtClean="0"/>
          </a:p>
          <a:p>
            <a:r>
              <a:rPr lang="lt-LT" dirty="0" smtClean="0">
                <a:hlinkClick r:id="rId8"/>
              </a:rPr>
              <a:t>https://www.esavadai.lt</a:t>
            </a:r>
            <a:endParaRPr lang="lt-LT" dirty="0" smtClean="0"/>
          </a:p>
          <a:p>
            <a:pPr>
              <a:buNone/>
            </a:pP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786346"/>
          </a:xfrm>
        </p:spPr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AČIŪ UŽ DĖMESĮ</a:t>
            </a:r>
            <a:r>
              <a:rPr lang="lt-LT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Chemijos enciklopedija | Knygos.l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736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aveikslėlis 3" descr="Mokinio žinynas 5–12 klasėms kaina nuo 6.45 € | Kainos.l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565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veikslėlis 4" descr="Nemokamos nuotraukos paieškos variklis paieška, atsisiuntimas -  mediakatalogas.l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142984"/>
            <a:ext cx="2786082" cy="383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apvalintas stačiakampis 1"/>
          <p:cNvSpPr/>
          <p:nvPr/>
        </p:nvSpPr>
        <p:spPr>
          <a:xfrm>
            <a:off x="3000364" y="2357430"/>
            <a:ext cx="2928958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UPIŲ VANDENS BLOGĖJIMO PRIEŽASTYS</a:t>
            </a:r>
            <a:endParaRPr lang="lt-LT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Tiesioji jungtis 3"/>
          <p:cNvCxnSpPr/>
          <p:nvPr/>
        </p:nvCxnSpPr>
        <p:spPr>
          <a:xfrm rot="10800000">
            <a:off x="2500298" y="1857364"/>
            <a:ext cx="92869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iesioji jungtis 5"/>
          <p:cNvCxnSpPr/>
          <p:nvPr/>
        </p:nvCxnSpPr>
        <p:spPr>
          <a:xfrm flipV="1">
            <a:off x="5500694" y="1857364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rot="10800000" flipV="1">
            <a:off x="2786050" y="3714752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>
            <a:off x="5429256" y="3714752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uktūrinė schema: perforuota juosta 10"/>
          <p:cNvSpPr/>
          <p:nvPr/>
        </p:nvSpPr>
        <p:spPr>
          <a:xfrm>
            <a:off x="500034" y="571480"/>
            <a:ext cx="2857520" cy="164307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EUTROFIKACIJOS (FOSFORO IR AZOTO JUNGINIŲ PERTEKLIAUS) GREITĖJIMAS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truktūrinė schema: perforuota juosta 11"/>
          <p:cNvSpPr/>
          <p:nvPr/>
        </p:nvSpPr>
        <p:spPr>
          <a:xfrm>
            <a:off x="5214942" y="571480"/>
            <a:ext cx="3000396" cy="135732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UPIŲ FIZINĖS APLINKOS PAKEITIMAS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truktūrinė schema: perforuota juosta 12"/>
          <p:cNvSpPr/>
          <p:nvPr/>
        </p:nvSpPr>
        <p:spPr>
          <a:xfrm>
            <a:off x="642910" y="4143380"/>
            <a:ext cx="2857520" cy="164307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HIDROLIGINIŲ PARAMETRŲ PAKEITIMAS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truktūrinė schema: perforuota juosta 13"/>
          <p:cNvSpPr/>
          <p:nvPr/>
        </p:nvSpPr>
        <p:spPr>
          <a:xfrm>
            <a:off x="5286380" y="3929066"/>
            <a:ext cx="2857520" cy="1571636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TIESIOGINIS VANDENS TERŠIMAS ĮVAIRIAIS CHEMINIAIS JUNGINIAIS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FOSFATAI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– tai fosforo rūgšties druskos, fosforo rūgšties esteris arba cheminis junginys, kuriame fosforas įeina į molekulės sudėtį.</a:t>
            </a:r>
          </a:p>
          <a:p>
            <a:pPr algn="ctr"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as 3"/>
          <p:cNvSpPr/>
          <p:nvPr/>
        </p:nvSpPr>
        <p:spPr>
          <a:xfrm>
            <a:off x="2786050" y="3000372"/>
            <a:ext cx="3286148" cy="100013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FOSFATŲ TARŠOS ŠALTINIAI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Tiesioji jungtis 5"/>
          <p:cNvCxnSpPr>
            <a:stCxn id="4" idx="2"/>
          </p:cNvCxnSpPr>
          <p:nvPr/>
        </p:nvCxnSpPr>
        <p:spPr>
          <a:xfrm rot="10800000" flipV="1">
            <a:off x="1928794" y="3500438"/>
            <a:ext cx="857256" cy="50006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 rot="16200000" flipH="1">
            <a:off x="4286248" y="4214818"/>
            <a:ext cx="571504" cy="14287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jungtis 11"/>
          <p:cNvCxnSpPr/>
          <p:nvPr/>
        </p:nvCxnSpPr>
        <p:spPr>
          <a:xfrm>
            <a:off x="5286380" y="3857628"/>
            <a:ext cx="500066" cy="4286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iesioji jungtis 13"/>
          <p:cNvCxnSpPr>
            <a:stCxn id="4" idx="6"/>
          </p:cNvCxnSpPr>
          <p:nvPr/>
        </p:nvCxnSpPr>
        <p:spPr>
          <a:xfrm>
            <a:off x="6072198" y="3500438"/>
            <a:ext cx="857256" cy="4286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iesioji jungtis 15"/>
          <p:cNvCxnSpPr>
            <a:stCxn id="4" idx="3"/>
          </p:cNvCxnSpPr>
          <p:nvPr/>
        </p:nvCxnSpPr>
        <p:spPr>
          <a:xfrm rot="5400000">
            <a:off x="2989166" y="4008126"/>
            <a:ext cx="432219" cy="12404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čiakampis 16"/>
          <p:cNvSpPr/>
          <p:nvPr/>
        </p:nvSpPr>
        <p:spPr>
          <a:xfrm>
            <a:off x="642910" y="4000504"/>
            <a:ext cx="1414466" cy="3571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PLOVIKLIAI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tačiakampis 17"/>
          <p:cNvSpPr/>
          <p:nvPr/>
        </p:nvSpPr>
        <p:spPr>
          <a:xfrm>
            <a:off x="2143108" y="4286256"/>
            <a:ext cx="1500198" cy="3571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SKALBIKLIAI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tačiakampis 18"/>
          <p:cNvSpPr/>
          <p:nvPr/>
        </p:nvSpPr>
        <p:spPr>
          <a:xfrm>
            <a:off x="3929058" y="4572008"/>
            <a:ext cx="1200152" cy="3571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SRUTOS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tačiakampis 19"/>
          <p:cNvSpPr/>
          <p:nvPr/>
        </p:nvSpPr>
        <p:spPr>
          <a:xfrm>
            <a:off x="5286380" y="4286256"/>
            <a:ext cx="1285884" cy="3571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NUOTEKOS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6786578" y="3929066"/>
            <a:ext cx="1785950" cy="3571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ŽEMDIRBYSTĖ</a:t>
            </a:r>
            <a:endParaRPr lang="lt-L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NITRATAI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tai azoto junginiai, susidarantys dirvožemyje 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nitrifikacijos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proceso metu bei mineralizuojantis organiniams junginiams, turintiems azoto.</a:t>
            </a:r>
          </a:p>
          <a:p>
            <a:pPr algn="ctr"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as 3"/>
          <p:cNvSpPr/>
          <p:nvPr/>
        </p:nvSpPr>
        <p:spPr>
          <a:xfrm>
            <a:off x="2928926" y="3286124"/>
            <a:ext cx="328614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NITRATŲ TARŠOS ŠALTINIAI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Tiesioji jungtis 5"/>
          <p:cNvCxnSpPr>
            <a:stCxn id="4" idx="3"/>
          </p:cNvCxnSpPr>
          <p:nvPr/>
        </p:nvCxnSpPr>
        <p:spPr>
          <a:xfrm rot="5400000">
            <a:off x="2948209" y="4181483"/>
            <a:ext cx="442680" cy="481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>
            <a:stCxn id="4" idx="5"/>
          </p:cNvCxnSpPr>
          <p:nvPr/>
        </p:nvCxnSpPr>
        <p:spPr>
          <a:xfrm rot="16200000" flipH="1">
            <a:off x="5753111" y="4181483"/>
            <a:ext cx="442680" cy="481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čiakampis 8"/>
          <p:cNvSpPr/>
          <p:nvPr/>
        </p:nvSpPr>
        <p:spPr>
          <a:xfrm>
            <a:off x="714348" y="4643446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u="sng" dirty="0" smtClean="0">
                <a:latin typeface="Times New Roman" pitchFamily="18" charset="0"/>
                <a:cs typeface="Times New Roman" pitchFamily="18" charset="0"/>
              </a:rPr>
              <a:t>ŽEMĖS ŪKIS </a:t>
            </a:r>
            <a:r>
              <a:rPr lang="lt-LT" sz="1600" dirty="0" smtClean="0">
                <a:latin typeface="Times New Roman" pitchFamily="18" charset="0"/>
                <a:cs typeface="Times New Roman" pitchFamily="18" charset="0"/>
              </a:rPr>
              <a:t>(DĖL PERTEKLINIO NEORGANINIŲ AZOTINIŲ TRĄŠŲ AR MĖŠLO NAUDOJIMO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10" name="Stačiakampis 9"/>
          <p:cNvSpPr/>
          <p:nvPr/>
        </p:nvSpPr>
        <p:spPr>
          <a:xfrm>
            <a:off x="5143504" y="4643446"/>
            <a:ext cx="271464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u="sng" dirty="0" smtClean="0">
                <a:latin typeface="Times New Roman" pitchFamily="18" charset="0"/>
                <a:cs typeface="Times New Roman" pitchFamily="18" charset="0"/>
              </a:rPr>
              <a:t>NUOTEKOS</a:t>
            </a:r>
            <a:endParaRPr lang="lt-LT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NITRITAI</a:t>
            </a:r>
            <a:r>
              <a:rPr lang="lt-LT" sz="4000" dirty="0">
                <a:latin typeface="Times New Roman" pitchFamily="18" charset="0"/>
                <a:cs typeface="Times New Roman" pitchFamily="18" charset="0"/>
              </a:rPr>
              <a:t> gamtoje susidaro dėl nitritinių bakterijų veiklos. </a:t>
            </a:r>
            <a:endParaRPr lang="lt-LT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 Nitritų </a:t>
            </a:r>
            <a:r>
              <a:rPr lang="lt-LT" sz="4000" dirty="0">
                <a:latin typeface="Times New Roman" pitchFamily="18" charset="0"/>
                <a:cs typeface="Times New Roman" pitchFamily="18" charset="0"/>
              </a:rPr>
              <a:t>koncentracija dirvožemyje ir vandenyje yra visai maža. </a:t>
            </a:r>
            <a:endParaRPr lang="lt-LT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SVARBU...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Nitratais ar nitritais užterštas vanduo neturi specifinio skonio, kvapo ar spalvos. Jie nepašalinami nei virinimu, nei įprastais buitiniais vandens filtrais.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Nitritai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ir nitratai organizme nesikaupia, tačiau kenksmingi žmogaus organizmui. </a:t>
            </a: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b="1" u="sng" dirty="0" smtClean="0">
                <a:latin typeface="Times New Roman" pitchFamily="18" charset="0"/>
                <a:cs typeface="Times New Roman" pitchFamily="18" charset="0"/>
              </a:rPr>
              <a:t>Negalima </a:t>
            </a:r>
            <a:r>
              <a:rPr lang="lt-LT" b="1" u="sng" dirty="0">
                <a:latin typeface="Times New Roman" pitchFamily="18" charset="0"/>
                <a:cs typeface="Times New Roman" pitchFamily="18" charset="0"/>
              </a:rPr>
              <a:t>virinti šulinio </a:t>
            </a:r>
            <a:r>
              <a:rPr lang="lt-LT" b="1" u="sng" dirty="0" smtClean="0">
                <a:latin typeface="Times New Roman" pitchFamily="18" charset="0"/>
                <a:cs typeface="Times New Roman" pitchFamily="18" charset="0"/>
              </a:rPr>
              <a:t>vandens, </a:t>
            </a:r>
            <a:r>
              <a:rPr lang="lt-LT" b="1" u="sng" dirty="0">
                <a:latin typeface="Times New Roman" pitchFamily="18" charset="0"/>
                <a:cs typeface="Times New Roman" pitchFamily="18" charset="0"/>
              </a:rPr>
              <a:t>nes išgaravus daliai </a:t>
            </a:r>
            <a:r>
              <a:rPr lang="lt-LT" b="1" u="sng" dirty="0" smtClean="0">
                <a:latin typeface="Times New Roman" pitchFamily="18" charset="0"/>
                <a:cs typeface="Times New Roman" pitchFamily="18" charset="0"/>
              </a:rPr>
              <a:t>vandens, </a:t>
            </a:r>
            <a:r>
              <a:rPr lang="lt-LT" b="1" u="sng" dirty="0">
                <a:latin typeface="Times New Roman" pitchFamily="18" charset="0"/>
                <a:cs typeface="Times New Roman" pitchFamily="18" charset="0"/>
              </a:rPr>
              <a:t>nitratų koncentracija dar labiau padidėja.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9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000" dirty="0" smtClean="0">
                <a:latin typeface="Times New Roman" pitchFamily="18" charset="0"/>
                <a:cs typeface="Times New Roman" pitchFamily="18" charset="0"/>
              </a:rPr>
              <a:t>VANDENILIO JONŲ RODIKLIS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– dydis, nusakantis vandenilio jonų koncentraciją tirpale.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14818"/>
            <a:ext cx="6215106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777</Words>
  <Application>Microsoft Office PowerPoint</Application>
  <PresentationFormat>Demonstracija ekrane (4:3)</PresentationFormat>
  <Paragraphs>148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27</vt:i4>
      </vt:variant>
    </vt:vector>
  </HeadingPairs>
  <TitlesOfParts>
    <vt:vector size="28" baseType="lpstr">
      <vt:lpstr>Office tema</vt:lpstr>
      <vt:lpstr>ČEKIŠKĖS IR JOS APYLINKIŲ PAVIRŠINIO BEI POŽEMINIO VANDENS KOKYBINIS TYRIMAS</vt:lpstr>
      <vt:lpstr>DARBO TIKSLAS</vt:lpstr>
      <vt:lpstr>Skaidrė 3</vt:lpstr>
      <vt:lpstr>Skaidrė 4</vt:lpstr>
      <vt:lpstr>Skaidrė 5</vt:lpstr>
      <vt:lpstr>Skaidrė 6</vt:lpstr>
      <vt:lpstr>Skaidrė 7</vt:lpstr>
      <vt:lpstr>SVARBU...</vt:lpstr>
      <vt:lpstr>  VANDENILIO JONŲ RODIKLIS pH – dydis, nusakantis vandenilio jonų koncentraciją tirpale.   </vt:lpstr>
      <vt:lpstr>Skaidrė 10</vt:lpstr>
      <vt:lpstr>Skaidrė 11</vt:lpstr>
      <vt:lpstr>VANDENYJE LEISTINOS JONŲ KONCENTRACIJOS</vt:lpstr>
      <vt:lpstr>DARBO METU ATLIKTI TYRIMAI</vt:lpstr>
      <vt:lpstr>Skaidrė 14</vt:lpstr>
      <vt:lpstr>Skaidrė 15</vt:lpstr>
      <vt:lpstr>MŪSŲ UPĖ DUBYSA...</vt:lpstr>
      <vt:lpstr>DUBYSOS VANDENS TYRIMŲ REZULTATAI</vt:lpstr>
      <vt:lpstr>LAZDUONOS UPELIS</vt:lpstr>
      <vt:lpstr>LAZDUONOS VANDENS TYRIMŲ REZULTATAI </vt:lpstr>
      <vt:lpstr>ŠALTINĖLIS ŠULIŲ MIŠKE</vt:lpstr>
      <vt:lpstr>ŠALTINĖLIO VANDENS TYRIMŲ REZULTATAI</vt:lpstr>
      <vt:lpstr>LAŠIŠOS UPELIS</vt:lpstr>
      <vt:lpstr>LAŠIŠOS VANDENS TYRIMŲ REZULTATAI</vt:lpstr>
      <vt:lpstr>IŠVADOS</vt:lpstr>
      <vt:lpstr>Skaidrė 25</vt:lpstr>
      <vt:lpstr>ŠALTINIAI</vt:lpstr>
      <vt:lpstr>AČIŪ UŽ DĖMESĮ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Naudotojas</dc:creator>
  <cp:lastModifiedBy>Naudotojas</cp:lastModifiedBy>
  <cp:revision>72</cp:revision>
  <dcterms:created xsi:type="dcterms:W3CDTF">2021-04-21T08:16:19Z</dcterms:created>
  <dcterms:modified xsi:type="dcterms:W3CDTF">2021-04-23T07:41:08Z</dcterms:modified>
</cp:coreProperties>
</file>