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78" r:id="rId3"/>
    <p:sldId id="265" r:id="rId4"/>
    <p:sldId id="266" r:id="rId5"/>
    <p:sldId id="267" r:id="rId6"/>
    <p:sldId id="279" r:id="rId7"/>
    <p:sldId id="280" r:id="rId8"/>
    <p:sldId id="268" r:id="rId9"/>
    <p:sldId id="281" r:id="rId10"/>
    <p:sldId id="257" r:id="rId11"/>
    <p:sldId id="258" r:id="rId12"/>
    <p:sldId id="269" r:id="rId13"/>
    <p:sldId id="271" r:id="rId14"/>
    <p:sldId id="277" r:id="rId15"/>
    <p:sldId id="276" r:id="rId16"/>
    <p:sldId id="272" r:id="rId17"/>
    <p:sldId id="274" r:id="rId18"/>
    <p:sldId id="27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6" r:id="rId29"/>
    <p:sldId id="293" r:id="rId30"/>
    <p:sldId id="294" r:id="rId31"/>
    <p:sldId id="295" r:id="rId32"/>
    <p:sldId id="297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imaz Aurimaz" initials="AA" lastIdx="1" clrIdx="0">
    <p:extLst>
      <p:ext uri="{19B8F6BF-5375-455C-9EA6-DF929625EA0E}">
        <p15:presenceInfo xmlns:p15="http://schemas.microsoft.com/office/powerpoint/2012/main" xmlns="" userId="117d816edf4bf3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93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2" name="Paantraštė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154CE1-8A46-4F73-AB76-6EAE7D16E5A3}" type="datetimeFigureOut">
              <a:rPr lang="lt-LT" smtClean="0"/>
              <a:pPr/>
              <a:t>2020-03-13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4087F7-D0DF-42EC-A79D-C3FF597EA20E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Algerian" pitchFamily="82" charset="0"/>
              </a:rPr>
              <a:t>KONFERENCIJA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,,MES GYVENAM DRUSKŲ PASAULYJE’’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/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ČEKIŠKĖ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2020 M., KOVAS</a:t>
            </a:r>
            <a:endParaRPr lang="lt-LT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 smtClean="0"/>
              <a:t>SAUGAUS ELGESIO TAISYKLIŲ NESILAIKYMO PADARINIAI DIRBANT SU KALCIO KARBONATU</a:t>
            </a:r>
            <a:endParaRPr 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sz="3600" b="1" u="sng" dirty="0" smtClean="0"/>
              <a:t>Prarijus:</a:t>
            </a:r>
          </a:p>
          <a:p>
            <a:pPr>
              <a:buNone/>
            </a:pPr>
            <a:r>
              <a:rPr lang="lt-LT" sz="3600" dirty="0" smtClean="0"/>
              <a:t>burnos</a:t>
            </a:r>
            <a:r>
              <a:rPr lang="lt-LT" sz="3600" dirty="0"/>
              <a:t>, </a:t>
            </a:r>
            <a:endParaRPr lang="lt-LT" sz="3600" dirty="0" smtClean="0"/>
          </a:p>
          <a:p>
            <a:pPr>
              <a:buNone/>
            </a:pPr>
            <a:r>
              <a:rPr lang="lt-LT" sz="3600" dirty="0" smtClean="0"/>
              <a:t>gerklės</a:t>
            </a:r>
            <a:r>
              <a:rPr lang="lt-LT" sz="3600" dirty="0"/>
              <a:t>, </a:t>
            </a:r>
            <a:endParaRPr lang="lt-LT" sz="3600" dirty="0" smtClean="0"/>
          </a:p>
          <a:p>
            <a:pPr>
              <a:buNone/>
            </a:pPr>
            <a:r>
              <a:rPr lang="lt-LT" sz="3600" dirty="0" smtClean="0"/>
              <a:t>virškinimo trakto gleivinių </a:t>
            </a:r>
            <a:r>
              <a:rPr lang="lt-LT" sz="3600" dirty="0"/>
              <a:t>dirginimas, </a:t>
            </a:r>
            <a:endParaRPr lang="lt-LT" sz="3600" dirty="0" smtClean="0"/>
          </a:p>
          <a:p>
            <a:pPr>
              <a:buNone/>
            </a:pPr>
            <a:r>
              <a:rPr lang="lt-LT" sz="3600" dirty="0" smtClean="0"/>
              <a:t>skausmai</a:t>
            </a:r>
            <a:r>
              <a:rPr lang="lt-LT" sz="3600" dirty="0"/>
              <a:t>, </a:t>
            </a:r>
            <a:endParaRPr lang="lt-LT" sz="3600" dirty="0" smtClean="0"/>
          </a:p>
          <a:p>
            <a:pPr>
              <a:buNone/>
            </a:pPr>
            <a:r>
              <a:rPr lang="lt-LT" sz="3600" dirty="0" err="1" smtClean="0"/>
              <a:t>diarėja</a:t>
            </a:r>
            <a:r>
              <a:rPr lang="lt-LT" sz="3600" dirty="0"/>
              <a:t>. 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 Rounded MT Bold" pitchFamily="34" charset="0"/>
              </a:rPr>
              <a:t>GELEŽIES SULFATAS </a:t>
            </a:r>
            <a:br>
              <a:rPr lang="lt-LT" dirty="0" smtClean="0">
                <a:latin typeface="Arial Rounded MT Bold" pitchFamily="34" charset="0"/>
              </a:rPr>
            </a:br>
            <a:r>
              <a:rPr lang="lt-LT" dirty="0" smtClean="0">
                <a:latin typeface="Arial Rounded MT Bold" pitchFamily="34" charset="0"/>
              </a:rPr>
              <a:t>FeSO</a:t>
            </a:r>
            <a:r>
              <a:rPr lang="lt-LT" sz="2400" dirty="0" smtClean="0">
                <a:latin typeface="Arial Rounded MT Bold" pitchFamily="34" charset="0"/>
              </a:rPr>
              <a:t>4</a:t>
            </a:r>
            <a:r>
              <a:rPr lang="lt-LT" dirty="0" smtClean="0">
                <a:latin typeface="Arial Rounded MT Bold" pitchFamily="34" charset="0"/>
              </a:rPr>
              <a:t>*7H</a:t>
            </a:r>
            <a:r>
              <a:rPr lang="lt-LT" sz="2400" dirty="0" smtClean="0">
                <a:latin typeface="Arial Rounded MT Bold" pitchFamily="34" charset="0"/>
              </a:rPr>
              <a:t>2</a:t>
            </a:r>
            <a:r>
              <a:rPr lang="lt-LT" dirty="0" smtClean="0">
                <a:latin typeface="Arial Rounded MT Bold" pitchFamily="34" charset="0"/>
              </a:rPr>
              <a:t>O</a:t>
            </a:r>
            <a:endParaRPr lang="lt-LT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dirty="0"/>
              <a:t>Geležies sulfatas kitaip žinomas kaip dvivalentis geležies sulfatas kurio formulė </a:t>
            </a:r>
            <a:r>
              <a:rPr lang="lt-LT" dirty="0" smtClean="0"/>
              <a:t>FeSO</a:t>
            </a:r>
            <a:r>
              <a:rPr lang="lt-LT" baseline="-25000" dirty="0" smtClean="0"/>
              <a:t>4</a:t>
            </a:r>
            <a:r>
              <a:rPr lang="lt-LT" dirty="0" smtClean="0"/>
              <a:t>*7H</a:t>
            </a:r>
            <a:r>
              <a:rPr lang="lt-LT" baseline="-25000" dirty="0" smtClean="0"/>
              <a:t>2</a:t>
            </a:r>
            <a:r>
              <a:rPr lang="lt-LT" dirty="0" smtClean="0"/>
              <a:t>O.</a:t>
            </a:r>
          </a:p>
          <a:p>
            <a:pPr>
              <a:buNone/>
            </a:pPr>
            <a:r>
              <a:rPr lang="lt-LT" dirty="0" smtClean="0"/>
              <a:t>Junginys </a:t>
            </a:r>
            <a:r>
              <a:rPr lang="lt-LT" dirty="0"/>
              <a:t>kitaip dar žinomas kaip žaliasis akmenėlis. 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Gerai </a:t>
            </a:r>
            <a:r>
              <a:rPr lang="lt-LT" dirty="0"/>
              <a:t>tirpsta vandenyje. 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Dažniausiai </a:t>
            </a:r>
            <a:r>
              <a:rPr lang="lt-LT" dirty="0"/>
              <a:t>sutinkamas kaip žaliava gaunant kitus geležies junginius. </a:t>
            </a:r>
            <a:endParaRPr lang="lt-LT" b="1" i="1" baseline="-250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GELEŽIES SULFATO NAUDOJIMAS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Naudojamas kaip geras reduktorius, redukuojant chromatus iki mažiau </a:t>
            </a:r>
            <a:r>
              <a:rPr lang="lt-LT" dirty="0" err="1" smtClean="0"/>
              <a:t>toksiško</a:t>
            </a:r>
            <a:r>
              <a:rPr lang="lt-LT" dirty="0" smtClean="0"/>
              <a:t> </a:t>
            </a:r>
            <a:r>
              <a:rPr lang="lt-LT" dirty="0" err="1" smtClean="0"/>
              <a:t>trivalenčio</a:t>
            </a:r>
            <a:r>
              <a:rPr lang="lt-LT" dirty="0" smtClean="0"/>
              <a:t> chromo. </a:t>
            </a:r>
          </a:p>
          <a:p>
            <a:r>
              <a:rPr lang="lt-LT" dirty="0" smtClean="0"/>
              <a:t>Sutinkamas kaip dažiklis ar dažų fiksatorius, rašalo gamyboje ir pan.</a:t>
            </a:r>
          </a:p>
          <a:p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GELEŽIES SULFATAS DAŽYMO PRAMONĖJE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Geležies sulfato tirpalas naudojamas išgauti geltonai/rusvai spalvai ant betono, kalkakmenio ar smiltainio.</a:t>
            </a:r>
          </a:p>
          <a:p>
            <a:r>
              <a:rPr lang="lt-LT" dirty="0" smtClean="0"/>
              <a:t>Medienos dažymui – norint išgauti tamsesnius atspalvius bei siekiant išryškinti medienos </a:t>
            </a:r>
            <a:r>
              <a:rPr lang="lt-LT" dirty="0" err="1" smtClean="0"/>
              <a:t>rėves</a:t>
            </a:r>
            <a:r>
              <a:rPr lang="lt-LT" dirty="0" smtClean="0"/>
              <a:t>.</a:t>
            </a:r>
          </a:p>
          <a:p>
            <a:r>
              <a:rPr lang="lt-LT" dirty="0" smtClean="0"/>
              <a:t>Kartais geležies sulfatas naudojamas konservuotų alyvuogių juodinimui.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tačiakampis 2"/>
          <p:cNvSpPr/>
          <p:nvPr/>
        </p:nvSpPr>
        <p:spPr>
          <a:xfrm>
            <a:off x="3428992" y="214290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Arial Rounded MT Bold" pitchFamily="34" charset="0"/>
              </a:rPr>
              <a:t>NAUDOJIMO PAVYZDŽIAI</a:t>
            </a:r>
            <a:endParaRPr lang="lt-LT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 smtClean="0"/>
              <a:t>GELEŽIES SULFATAS MEDICINOJE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Medicinoje geležies sulfatas naudojamas geležies </a:t>
            </a:r>
            <a:br>
              <a:rPr lang="lt-LT" dirty="0" smtClean="0"/>
            </a:br>
            <a:r>
              <a:rPr lang="lt-LT" dirty="0" smtClean="0"/>
              <a:t>trūkumui organizme</a:t>
            </a:r>
            <a:br>
              <a:rPr lang="lt-LT" dirty="0" smtClean="0"/>
            </a:br>
            <a:r>
              <a:rPr lang="lt-LT" dirty="0" smtClean="0"/>
              <a:t> mažinti.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628" y="2714620"/>
            <a:ext cx="350046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GELEŽIES SULFATAS SODININKYSTĖJE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Naudojamas:</a:t>
            </a:r>
          </a:p>
          <a:p>
            <a:r>
              <a:rPr lang="lt-LT" dirty="0" smtClean="0"/>
              <a:t> Samanų kontrolei vejose;</a:t>
            </a:r>
          </a:p>
          <a:p>
            <a:r>
              <a:rPr lang="lt-LT" dirty="0" smtClean="0"/>
              <a:t>Samanotiems paviršiams naikinti- stogų, tvorų, paminklų, medžių priežiūra.</a:t>
            </a:r>
          </a:p>
          <a:p>
            <a:r>
              <a:rPr lang="lt-LT" dirty="0" smtClean="0"/>
              <a:t>Rūgštinti dirvą- naudojant geležies sulfato tirpalą, augalai lengviau pasisavina maistines medžiagas.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496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71480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29124" y="500042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NAUDOJIMO PAVYZDŽIAI</a:t>
            </a:r>
            <a:endParaRPr kumimoji="0" lang="lt-L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GELEŽIES SULFATAS METALO PRAMONĖJE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Geležies sulfatas naudojamas kaip priemonė padedanti nusodinti auksą iš aukso chlorido tirpalo (po jo tirpinimo karališkoje rūgštyje).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Arial Rounded MT Bold" pitchFamily="34" charset="0"/>
              </a:rPr>
              <a:t>MĖLYNOJO AKMENĖLIO (CuSO</a:t>
            </a:r>
            <a:r>
              <a:rPr lang="lt-LT" sz="1800" dirty="0" smtClean="0">
                <a:latin typeface="Arial Rounded MT Bold" pitchFamily="34" charset="0"/>
              </a:rPr>
              <a:t>4</a:t>
            </a:r>
            <a:r>
              <a:rPr lang="lt-LT" sz="3200" dirty="0" smtClean="0">
                <a:latin typeface="Arial Rounded MT Bold" pitchFamily="34" charset="0"/>
              </a:rPr>
              <a:t>* </a:t>
            </a:r>
            <a:r>
              <a:rPr lang="lt-LT" sz="4000" dirty="0" smtClean="0">
                <a:latin typeface="Arial Rounded MT Bold" pitchFamily="34" charset="0"/>
              </a:rPr>
              <a:t>5H</a:t>
            </a:r>
            <a:r>
              <a:rPr lang="lt-LT" sz="1800" dirty="0" smtClean="0">
                <a:latin typeface="Arial Rounded MT Bold" pitchFamily="34" charset="0"/>
              </a:rPr>
              <a:t>2</a:t>
            </a:r>
            <a:r>
              <a:rPr lang="lt-LT" sz="4000" dirty="0" smtClean="0">
                <a:latin typeface="Arial Rounded MT Bold" pitchFamily="34" charset="0"/>
              </a:rPr>
              <a:t>O)</a:t>
            </a:r>
            <a:br>
              <a:rPr lang="lt-LT" sz="4000" dirty="0" smtClean="0">
                <a:latin typeface="Arial Rounded MT Bold" pitchFamily="34" charset="0"/>
              </a:rPr>
            </a:br>
            <a:r>
              <a:rPr lang="lt-LT" sz="4400" dirty="0" smtClean="0">
                <a:latin typeface="Arial Rounded MT Bold" pitchFamily="34" charset="0"/>
              </a:rPr>
              <a:t>ŽALIOJO AKMENĖLIO (FeSO</a:t>
            </a:r>
            <a:r>
              <a:rPr lang="lt-LT" sz="1800" dirty="0" smtClean="0">
                <a:latin typeface="Arial Rounded MT Bold" pitchFamily="34" charset="0"/>
              </a:rPr>
              <a:t>4</a:t>
            </a:r>
            <a:r>
              <a:rPr lang="lt-LT" sz="4400" dirty="0" smtClean="0">
                <a:latin typeface="Arial Rounded MT Bold" pitchFamily="34" charset="0"/>
              </a:rPr>
              <a:t>*7H</a:t>
            </a:r>
            <a:r>
              <a:rPr lang="lt-LT" sz="1800" dirty="0" smtClean="0">
                <a:latin typeface="Arial Rounded MT Bold" pitchFamily="34" charset="0"/>
              </a:rPr>
              <a:t>2</a:t>
            </a:r>
            <a:r>
              <a:rPr lang="lt-LT" sz="4400" dirty="0" smtClean="0">
                <a:latin typeface="Arial Rounded MT Bold" pitchFamily="34" charset="0"/>
              </a:rPr>
              <a:t>O)</a:t>
            </a:r>
            <a:br>
              <a:rPr lang="lt-LT" sz="4400" dirty="0" smtClean="0">
                <a:latin typeface="Arial Rounded MT Bold" pitchFamily="34" charset="0"/>
              </a:rPr>
            </a:br>
            <a:r>
              <a:rPr lang="lt-LT" sz="4400" dirty="0" smtClean="0">
                <a:latin typeface="Arial Rounded MT Bold" pitchFamily="34" charset="0"/>
              </a:rPr>
              <a:t>RAUDONOSIOS KRAUJO DRUSKOS (K</a:t>
            </a:r>
            <a:r>
              <a:rPr lang="lt-LT" sz="1800" dirty="0" smtClean="0">
                <a:latin typeface="Arial Rounded MT Bold" pitchFamily="34" charset="0"/>
              </a:rPr>
              <a:t>3</a:t>
            </a:r>
            <a:r>
              <a:rPr lang="lt-LT" sz="4400" dirty="0" smtClean="0">
                <a:latin typeface="Arial Rounded MT Bold" pitchFamily="34" charset="0"/>
                <a:sym typeface="Symbol"/>
              </a:rPr>
              <a:t>Fe(CN)</a:t>
            </a:r>
            <a:r>
              <a:rPr lang="lt-LT" sz="1800" dirty="0" smtClean="0">
                <a:latin typeface="Arial Rounded MT Bold" pitchFamily="34" charset="0"/>
                <a:sym typeface="Symbol"/>
              </a:rPr>
              <a:t>6</a:t>
            </a:r>
            <a:r>
              <a:rPr lang="lt-LT" sz="4400" dirty="0" smtClean="0">
                <a:latin typeface="Arial Rounded MT Bold" pitchFamily="34" charset="0"/>
                <a:sym typeface="Symbol"/>
              </a:rPr>
              <a:t></a:t>
            </a:r>
            <a:br>
              <a:rPr lang="lt-LT" sz="4400" dirty="0" smtClean="0">
                <a:latin typeface="Arial Rounded MT Bold" pitchFamily="34" charset="0"/>
                <a:sym typeface="Symbol"/>
              </a:rPr>
            </a:br>
            <a:r>
              <a:rPr lang="lt-LT" sz="4400" dirty="0" smtClean="0">
                <a:latin typeface="Arial Rounded MT Bold" pitchFamily="34" charset="0"/>
                <a:sym typeface="Symbol"/>
              </a:rPr>
              <a:t>KRISTALŲ AUGINIMO PROCESO APRAŠYMAS</a:t>
            </a:r>
            <a:r>
              <a:rPr lang="lt-LT" sz="3600" dirty="0" smtClean="0"/>
              <a:t/>
            </a:r>
            <a:br>
              <a:rPr lang="lt-LT" sz="3600" dirty="0" smtClean="0"/>
            </a:b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Algerian" pitchFamily="82" charset="0"/>
              </a:rPr>
              <a:t>KALCIO KARBONATO 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IR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GELEŽIES SULFATO</a:t>
            </a:r>
            <a:br>
              <a:rPr lang="lt-LT" dirty="0" smtClean="0">
                <a:latin typeface="Algerian" pitchFamily="82" charset="0"/>
              </a:rPr>
            </a:br>
            <a:r>
              <a:rPr lang="lt-LT" dirty="0" smtClean="0">
                <a:latin typeface="Algerian" pitchFamily="82" charset="0"/>
              </a:rPr>
              <a:t> EGZISTAVIMAS MŪSŲ GYVENIME</a:t>
            </a:r>
            <a:br>
              <a:rPr lang="lt-LT" dirty="0" smtClean="0">
                <a:latin typeface="Algerian" pitchFamily="82" charset="0"/>
              </a:rPr>
            </a:br>
            <a:r>
              <a:rPr lang="lt-LT" sz="2200" dirty="0" err="1" smtClean="0">
                <a:latin typeface="Algerian" pitchFamily="82" charset="0"/>
              </a:rPr>
              <a:t>darbĄ</a:t>
            </a:r>
            <a:r>
              <a:rPr lang="lt-LT" sz="2200" dirty="0" smtClean="0">
                <a:latin typeface="Algerian" pitchFamily="82" charset="0"/>
              </a:rPr>
              <a:t> PRISTATO</a:t>
            </a:r>
            <a:br>
              <a:rPr lang="lt-LT" sz="2200" dirty="0" smtClean="0">
                <a:latin typeface="Algerian" pitchFamily="82" charset="0"/>
              </a:rPr>
            </a:br>
            <a:r>
              <a:rPr lang="lt-LT" sz="2200" dirty="0" smtClean="0">
                <a:latin typeface="Algerian" pitchFamily="82" charset="0"/>
              </a:rPr>
              <a:t>I GIMNAZIJOS KLASĖS MOKINIAI:</a:t>
            </a:r>
            <a:br>
              <a:rPr lang="lt-LT" sz="2200" dirty="0" smtClean="0">
                <a:latin typeface="Algerian" pitchFamily="82" charset="0"/>
              </a:rPr>
            </a:br>
            <a:r>
              <a:rPr lang="lt-LT" sz="2200" dirty="0" smtClean="0">
                <a:latin typeface="Algerian" pitchFamily="82" charset="0"/>
              </a:rPr>
              <a:t>ARNOLDAS KRIŠČIŪNAS</a:t>
            </a:r>
            <a:br>
              <a:rPr lang="lt-LT" sz="2200" dirty="0" smtClean="0">
                <a:latin typeface="Algerian" pitchFamily="82" charset="0"/>
              </a:rPr>
            </a:br>
            <a:r>
              <a:rPr lang="lt-LT" sz="2200" dirty="0" smtClean="0">
                <a:latin typeface="Algerian" pitchFamily="82" charset="0"/>
              </a:rPr>
              <a:t>SAULIUS ŽUKLEVIČIUS</a:t>
            </a:r>
            <a:br>
              <a:rPr lang="lt-LT" sz="2200" dirty="0" smtClean="0">
                <a:latin typeface="Algerian" pitchFamily="82" charset="0"/>
              </a:rPr>
            </a:br>
            <a:r>
              <a:rPr lang="lt-LT" sz="2200" dirty="0" smtClean="0">
                <a:latin typeface="Algerian" pitchFamily="82" charset="0"/>
              </a:rPr>
              <a:t>AURIMAS ŽANDARAVIČIUS</a:t>
            </a:r>
            <a:endParaRPr lang="lt-LT" sz="2200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DARBO TIKSLAS IR UŽDAVINIAI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i="1" u="sng" dirty="0" smtClean="0"/>
              <a:t>TIKSLAS:</a:t>
            </a:r>
          </a:p>
          <a:p>
            <a:pPr algn="ctr">
              <a:buNone/>
            </a:pPr>
            <a:r>
              <a:rPr lang="lt-LT" dirty="0" smtClean="0"/>
              <a:t>SKATINTI MOKINIŲ DOMĖJIMĄSI GAMTOS MOKSLAIS PRAKTIŠKAI ATLIEKANT UŽDUOTIS.</a:t>
            </a:r>
          </a:p>
          <a:p>
            <a:r>
              <a:rPr lang="lt-LT" i="1" u="sng" dirty="0" smtClean="0"/>
              <a:t>UŽDAVINIAI:</a:t>
            </a:r>
          </a:p>
          <a:p>
            <a:pPr>
              <a:buNone/>
            </a:pPr>
            <a:r>
              <a:rPr lang="lt-LT" dirty="0" smtClean="0"/>
              <a:t>1. PASIRINKTI MEDŽIAGAS, IŠ KURIŲ BUS AUGINAMI KRISTALAI;</a:t>
            </a:r>
          </a:p>
          <a:p>
            <a:pPr>
              <a:buNone/>
            </a:pPr>
            <a:r>
              <a:rPr lang="lt-LT" dirty="0" smtClean="0"/>
              <a:t>2. FIKSUOTI KRISTALŲ AUGINIMO PROCESO EIGĄ;</a:t>
            </a:r>
          </a:p>
          <a:p>
            <a:pPr>
              <a:buNone/>
            </a:pPr>
            <a:r>
              <a:rPr lang="lt-LT" dirty="0" smtClean="0"/>
              <a:t>3. PATEIKTI DARBO REZULTATUS IR IŠVADAS.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EIGA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MES NUSPRENDĖME UŽAUGINTI KELIS SKIRTINGUS DRUSKŲ KRISTALUS.</a:t>
            </a:r>
          </a:p>
          <a:p>
            <a:r>
              <a:rPr lang="lt-LT" dirty="0" smtClean="0"/>
              <a:t>KRISTALŲ AUGINIMUI PASIRINKOME  TRIS DRUSKAS:</a:t>
            </a:r>
          </a:p>
          <a:p>
            <a:r>
              <a:rPr lang="lt-LT" dirty="0" smtClean="0"/>
              <a:t>VARIO SULFATĄ (MĖLYNĄJĮ AKMENĖLĮ);</a:t>
            </a:r>
          </a:p>
          <a:p>
            <a:r>
              <a:rPr lang="lt-LT" dirty="0" smtClean="0"/>
              <a:t>GELEŽIES SULFATĄ (ŽALIĄJĮ AKMENĖLĮ);</a:t>
            </a:r>
          </a:p>
          <a:p>
            <a:r>
              <a:rPr lang="lt-LT" dirty="0" smtClean="0"/>
              <a:t>KALIO HEKSACIANOFERATĄ (RAUDONĄJĄ KRAUJO DRUSKĄ).</a:t>
            </a:r>
          </a:p>
          <a:p>
            <a:endParaRPr lang="lt-LT" dirty="0" smtClean="0"/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40564"/>
          </a:xfrm>
        </p:spPr>
        <p:txBody>
          <a:bodyPr/>
          <a:lstStyle/>
          <a:p>
            <a:r>
              <a:rPr lang="lt-LT" dirty="0" smtClean="0"/>
              <a:t>1. DISTILIUOTO VANDENS PARUOŠIMAS KRISTALŲ AUGINIMUI – VANDUO KAITINAMAS IKI VIRIMO. </a:t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8344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2. DRUSKAS IŠTIRPINAME VANDENYJE – PARUOŠTAS TIRPALAS TURI BŪTI PERSOTINTAS (TAM TIKRAME KIEKYJE VANDENS JAU NEBETIRPSTA TIRPINAMA MEDŽIAGA).</a:t>
            </a:r>
            <a:br>
              <a:rPr lang="lt-LT" dirty="0" smtClean="0"/>
            </a:b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54812"/>
          </a:xfrm>
        </p:spPr>
        <p:txBody>
          <a:bodyPr/>
          <a:lstStyle/>
          <a:p>
            <a:r>
              <a:rPr lang="lt-LT" dirty="0" smtClean="0"/>
              <a:t>3. KIEKVIENĄ CHEMIJOS PAMOKĄ ATĖJĘ Į KABINETĄ,  STEBIME DRUSKŲ KRISTALIZAVIMĄSI.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54746"/>
          </a:xfrm>
        </p:spPr>
        <p:txBody>
          <a:bodyPr/>
          <a:lstStyle/>
          <a:p>
            <a:r>
              <a:rPr lang="lt-LT" dirty="0" smtClean="0"/>
              <a:t>4. BAIGUS PRAKTINĮ DARBĄ, PATEIKIAME GAUTUS REZULTATUS NUOTRAUKOSE.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KRISTALŲ AUGINIMO PROCESO AKIMIRKOS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35004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40052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40564"/>
          </a:xfrm>
        </p:spPr>
        <p:txBody>
          <a:bodyPr>
            <a:normAutofit/>
          </a:bodyPr>
          <a:lstStyle/>
          <a:p>
            <a:pPr algn="ctr"/>
            <a:r>
              <a:rPr lang="lt-LT" sz="5400" dirty="0" smtClean="0">
                <a:latin typeface="Algerian" pitchFamily="82" charset="0"/>
              </a:rPr>
              <a:t>DŽIAUGIAMĖS GAUTAIS PRAKTINIO DARBO REZULTATAIS</a:t>
            </a:r>
            <a:endParaRPr lang="lt-LT" sz="5400" dirty="0">
              <a:latin typeface="Algerian" pitchFamily="82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4629168" cy="511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tačiakampis 2"/>
          <p:cNvSpPr/>
          <p:nvPr/>
        </p:nvSpPr>
        <p:spPr>
          <a:xfrm>
            <a:off x="2714612" y="28572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>
                <a:latin typeface="Arial Black" pitchFamily="34" charset="0"/>
              </a:rPr>
              <a:t>MĖLYNASIS AKMENĖLIS CuSO</a:t>
            </a:r>
            <a:r>
              <a:rPr lang="lt-LT" sz="1600" dirty="0" smtClean="0">
                <a:latin typeface="Arial Black" pitchFamily="34" charset="0"/>
              </a:rPr>
              <a:t>4</a:t>
            </a:r>
            <a:r>
              <a:rPr lang="lt-LT" sz="2400" dirty="0" smtClean="0">
                <a:latin typeface="Arial Black" pitchFamily="34" charset="0"/>
              </a:rPr>
              <a:t>*5H</a:t>
            </a:r>
            <a:r>
              <a:rPr lang="lt-LT" sz="1600" dirty="0" smtClean="0">
                <a:latin typeface="Arial Black" pitchFamily="34" charset="0"/>
              </a:rPr>
              <a:t>2</a:t>
            </a:r>
            <a:r>
              <a:rPr lang="lt-LT" sz="2400" dirty="0" smtClean="0">
                <a:latin typeface="Arial Black" pitchFamily="34" charset="0"/>
              </a:rPr>
              <a:t>O</a:t>
            </a:r>
            <a:endParaRPr lang="lt-LT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Arial Rounded MT Bold" pitchFamily="34" charset="0"/>
              </a:rPr>
              <a:t>KALCIO KARBONATAS  CaCO</a:t>
            </a:r>
            <a:r>
              <a:rPr lang="lt-LT" sz="2400" dirty="0" smtClean="0">
                <a:latin typeface="Arial Rounded MT Bold" pitchFamily="34" charset="0"/>
              </a:rPr>
              <a:t>3</a:t>
            </a:r>
            <a:endParaRPr lang="lt-LT" dirty="0">
              <a:latin typeface="Arial Rounded MT Bold" pitchFamily="34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Kalcio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karbonatas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– </a:t>
            </a:r>
            <a:r>
              <a:rPr lang="en-GB" dirty="0" err="1" smtClean="0">
                <a:solidFill>
                  <a:schemeClr val="tx1"/>
                </a:solidFill>
              </a:rPr>
              <a:t>kalcio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angliar</a:t>
            </a:r>
            <a:r>
              <a:rPr lang="lt-LT" dirty="0" err="1" smtClean="0">
                <a:solidFill>
                  <a:schemeClr val="tx1"/>
                </a:solidFill>
              </a:rPr>
              <a:t>ūgšties</a:t>
            </a:r>
            <a:r>
              <a:rPr lang="lt-LT" dirty="0" smtClean="0">
                <a:solidFill>
                  <a:schemeClr val="tx1"/>
                </a:solidFill>
              </a:rPr>
              <a:t> druska. Tai plačiai paplitusi medžiaga, dažnai aptinkama uolienose ir gyvūnų skeletuose.</a:t>
            </a:r>
          </a:p>
          <a:p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572032" cy="51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tačiakampis 2"/>
          <p:cNvSpPr/>
          <p:nvPr/>
        </p:nvSpPr>
        <p:spPr>
          <a:xfrm>
            <a:off x="2786050" y="357166"/>
            <a:ext cx="4214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>
                <a:latin typeface="Arial Black" pitchFamily="34" charset="0"/>
              </a:rPr>
              <a:t>ŽALIASIS AKMENĖLIS FeSO</a:t>
            </a:r>
            <a:r>
              <a:rPr lang="lt-LT" sz="2400" baseline="-25000" dirty="0" smtClean="0">
                <a:latin typeface="Arial Black" pitchFamily="34" charset="0"/>
              </a:rPr>
              <a:t>4</a:t>
            </a:r>
            <a:r>
              <a:rPr lang="lt-LT" sz="2400" dirty="0" smtClean="0">
                <a:latin typeface="Arial Black" pitchFamily="34" charset="0"/>
              </a:rPr>
              <a:t>*7H</a:t>
            </a:r>
            <a:r>
              <a:rPr lang="lt-LT" sz="2400" baseline="-25000" dirty="0" smtClean="0">
                <a:latin typeface="Arial Black" pitchFamily="34" charset="0"/>
              </a:rPr>
              <a:t>2</a:t>
            </a:r>
            <a:r>
              <a:rPr lang="lt-LT" sz="2400" dirty="0" smtClean="0">
                <a:latin typeface="Arial Black" pitchFamily="34" charset="0"/>
              </a:rPr>
              <a:t>O</a:t>
            </a:r>
            <a:endParaRPr lang="lt-LT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4291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tačiakampis 2"/>
          <p:cNvSpPr/>
          <p:nvPr/>
        </p:nvSpPr>
        <p:spPr>
          <a:xfrm>
            <a:off x="2786050" y="285728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>
                <a:latin typeface="Arial Black" pitchFamily="34" charset="0"/>
              </a:rPr>
              <a:t>RAUDONOJI KRAUJO DRUSKA K</a:t>
            </a:r>
            <a:r>
              <a:rPr lang="lt-LT" sz="2400" baseline="-25000" dirty="0" smtClean="0">
                <a:latin typeface="Arial Black" pitchFamily="34" charset="0"/>
              </a:rPr>
              <a:t>3</a:t>
            </a:r>
            <a:r>
              <a:rPr lang="lt-LT" sz="2400" dirty="0" smtClean="0">
                <a:latin typeface="Arial Black" pitchFamily="34" charset="0"/>
                <a:sym typeface="Symbol"/>
              </a:rPr>
              <a:t></a:t>
            </a:r>
            <a:r>
              <a:rPr lang="lt-LT" sz="2400" dirty="0" smtClean="0">
                <a:latin typeface="Arial Black" pitchFamily="34" charset="0"/>
              </a:rPr>
              <a:t>Fe(CN)</a:t>
            </a:r>
            <a:r>
              <a:rPr lang="lt-LT" sz="2400" baseline="-25000" dirty="0" smtClean="0">
                <a:latin typeface="Arial Black" pitchFamily="34" charset="0"/>
              </a:rPr>
              <a:t>6</a:t>
            </a:r>
            <a:r>
              <a:rPr lang="lt-LT" sz="2400" dirty="0" smtClean="0">
                <a:latin typeface="Arial Black" pitchFamily="34" charset="0"/>
                <a:sym typeface="Symbol"/>
              </a:rPr>
              <a:t></a:t>
            </a:r>
            <a:endParaRPr lang="lt-LT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Arial Rounded MT Bold" pitchFamily="34" charset="0"/>
              </a:rPr>
              <a:t>IŠVADA</a:t>
            </a:r>
            <a:endParaRPr lang="lt-LT" dirty="0">
              <a:latin typeface="Arial Rounded MT Bold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TINKAMAI PARINKTOS MEDŽIAGOS IR MOKINIŲ KANTRYBĖ, DUODA LAUKIAMUS REZULTATUS.</a:t>
            </a:r>
            <a:endParaRPr lang="lt-LT" sz="40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KALCIO KARBONATO PAPLITIMAS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Pagrindinė klinčių (kalkakmenio) sudedamoji dalis;</a:t>
            </a:r>
          </a:p>
          <a:p>
            <a:r>
              <a:rPr lang="lt-LT" dirty="0" smtClean="0"/>
              <a:t>Pagrindinė rašomosios kreidos sudedamoji dalis;</a:t>
            </a:r>
          </a:p>
          <a:p>
            <a:r>
              <a:rPr lang="lt-LT" dirty="0" smtClean="0"/>
              <a:t>Marmuro sudedamoji dalis;</a:t>
            </a:r>
          </a:p>
          <a:p>
            <a:r>
              <a:rPr lang="lt-LT" dirty="0" smtClean="0"/>
              <a:t>Dolomito sudedamoji dalis.</a:t>
            </a:r>
          </a:p>
          <a:p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AR </a:t>
            </a:r>
            <a:r>
              <a:rPr lang="lt-LT" dirty="0" smtClean="0"/>
              <a:t>LIETUVOJE YRA ŠIŲ MINERALŲ?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Džiugu</a:t>
            </a:r>
            <a:r>
              <a:rPr lang="lt-LT" dirty="0" smtClean="0"/>
              <a:t>, kad Lietuvoje yra klinties, dolomito.</a:t>
            </a:r>
          </a:p>
          <a:p>
            <a:r>
              <a:rPr lang="lt-LT" dirty="0" smtClean="0"/>
              <a:t>Didžiausi klinties klodai yra Akmenės rajone. </a:t>
            </a:r>
          </a:p>
          <a:p>
            <a:r>
              <a:rPr lang="lt-LT" dirty="0" smtClean="0"/>
              <a:t>Dolomito didieji ištekliai yra Pakruojo, Joniškio rajonuose.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Petrašiūnų dolomito telkinys</a:t>
            </a:r>
            <a:br>
              <a:rPr lang="lt-LT" dirty="0" smtClean="0"/>
            </a:br>
            <a:r>
              <a:rPr lang="lt-LT" dirty="0" smtClean="0"/>
              <a:t> Pakruojo rajono </a:t>
            </a:r>
            <a:br>
              <a:rPr lang="lt-LT" dirty="0" smtClean="0"/>
            </a:br>
            <a:r>
              <a:rPr lang="lt-LT" dirty="0" smtClean="0"/>
              <a:t>savivaldybės teritorijoje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3630" y="1857364"/>
            <a:ext cx="56273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Karpėnų</a:t>
            </a:r>
            <a:r>
              <a:rPr lang="lt-LT" dirty="0" smtClean="0"/>
              <a:t> klinties karjeras</a:t>
            </a:r>
            <a:br>
              <a:rPr lang="lt-LT" dirty="0" smtClean="0"/>
            </a:br>
            <a:r>
              <a:rPr lang="lt-LT" dirty="0" smtClean="0"/>
              <a:t> Akmenės rajono</a:t>
            </a:r>
            <a:br>
              <a:rPr lang="lt-LT" dirty="0" smtClean="0"/>
            </a:br>
            <a:r>
              <a:rPr lang="lt-LT" dirty="0" smtClean="0"/>
              <a:t> savivaldybės teritorijoje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9293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KALCIO KARBONATO NAUDOJIMAS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Didžioji dalis klinties naudojama cementui (apie 75 %), kita – kalkėms gaminti (apie 25 %).</a:t>
            </a:r>
          </a:p>
          <a:p>
            <a:r>
              <a:rPr lang="lt-LT" dirty="0" smtClean="0"/>
              <a:t>Dolomitas naudojamas apdailos plokščių, plytelių, kalkių, trąšų gamybai.</a:t>
            </a:r>
          </a:p>
          <a:p>
            <a:r>
              <a:rPr lang="lt-LT" dirty="0" smtClean="0"/>
              <a:t>Marmuras naudojamas skulptūroms, mozaikoms gaminti, taip pat pastatų apdailai.</a:t>
            </a:r>
          </a:p>
          <a:p>
            <a:r>
              <a:rPr lang="lt-LT" dirty="0" smtClean="0"/>
              <a:t>Kreida naudojama statybose – sienoms baltinti. Kreidos beriama į rūgščias dirvas , popieriaus gamyboje. </a:t>
            </a:r>
            <a:endParaRPr lang="lt-LT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e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2643206" cy="1857388"/>
          </a:xfrm>
          <a:prstGeom prst="rect">
            <a:avLst/>
          </a:prstGeom>
          <a:noFill/>
        </p:spPr>
      </p:pic>
      <p:sp>
        <p:nvSpPr>
          <p:cNvPr id="3076" name="AutoShape 4" descr="Vaizdo rezultatas pagal užklausą „kalke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78" name="AutoShape 6" descr="Vaizdo rezultatas pagal užklausą „kalke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80" name="AutoShape 8" descr="Vaizdo rezultatas pagal užklausą „kalke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26193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7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929066"/>
            <a:ext cx="28479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tačiakampis 9"/>
          <p:cNvSpPr/>
          <p:nvPr/>
        </p:nvSpPr>
        <p:spPr>
          <a:xfrm>
            <a:off x="5143504" y="3357562"/>
            <a:ext cx="12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KREIDA</a:t>
            </a:r>
            <a:endParaRPr lang="lt-LT" dirty="0"/>
          </a:p>
        </p:txBody>
      </p:sp>
      <p:sp>
        <p:nvSpPr>
          <p:cNvPr id="11" name="Stačiakampis 10"/>
          <p:cNvSpPr/>
          <p:nvPr/>
        </p:nvSpPr>
        <p:spPr>
          <a:xfrm>
            <a:off x="857224" y="328612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KLINTIS (KALKAKMENIS)</a:t>
            </a:r>
            <a:endParaRPr lang="lt-LT" dirty="0"/>
          </a:p>
        </p:txBody>
      </p:sp>
      <p:sp>
        <p:nvSpPr>
          <p:cNvPr id="12" name="Stačiakampis 11"/>
          <p:cNvSpPr/>
          <p:nvPr/>
        </p:nvSpPr>
        <p:spPr>
          <a:xfrm>
            <a:off x="1000100" y="5929330"/>
            <a:ext cx="301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DOLOMITAS</a:t>
            </a:r>
            <a:endParaRPr lang="lt-LT" dirty="0"/>
          </a:p>
        </p:txBody>
      </p:sp>
      <p:sp>
        <p:nvSpPr>
          <p:cNvPr id="13" name="Stačiakampis 12"/>
          <p:cNvSpPr/>
          <p:nvPr/>
        </p:nvSpPr>
        <p:spPr>
          <a:xfrm>
            <a:off x="5214942" y="5857892"/>
            <a:ext cx="174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MARMURAS</a:t>
            </a:r>
            <a:endParaRPr lang="lt-LT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57290" y="57148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NAUDOJIMO PAVYZDŽIAI</a:t>
            </a:r>
            <a:endParaRPr kumimoji="0" lang="lt-LT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547</TotalTime>
  <Words>525</Words>
  <Application>Microsoft Office PowerPoint</Application>
  <PresentationFormat>Demonstracija ekrane (4:3)</PresentationFormat>
  <Paragraphs>81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33</vt:i4>
      </vt:variant>
    </vt:vector>
  </HeadingPairs>
  <TitlesOfParts>
    <vt:vector size="34" baseType="lpstr">
      <vt:lpstr>Saulėgrąža</vt:lpstr>
      <vt:lpstr>KONFERENCIJA ,,MES GYVENAM DRUSKŲ PASAULYJE’’  ČEKIŠKĖ 2020 M., KOVAS</vt:lpstr>
      <vt:lpstr>KALCIO KARBONATO  IR GELEŽIES SULFATO  EGZISTAVIMAS MŪSŲ GYVENIME darbĄ PRISTATO I GIMNAZIJOS KLASĖS MOKINIAI: ARNOLDAS KRIŠČIŪNAS SAULIUS ŽUKLEVIČIUS AURIMAS ŽANDARAVIČIUS</vt:lpstr>
      <vt:lpstr>KALCIO KARBONATAS  CaCO3</vt:lpstr>
      <vt:lpstr>KALCIO KARBONATO PAPLITIMAS</vt:lpstr>
      <vt:lpstr> AR LIETUVOJE YRA ŠIŲ MINERALŲ? </vt:lpstr>
      <vt:lpstr>Petrašiūnų dolomito telkinys  Pakruojo rajono  savivaldybės teritorijoje</vt:lpstr>
      <vt:lpstr>Karpėnų klinties karjeras  Akmenės rajono  savivaldybės teritorijoje</vt:lpstr>
      <vt:lpstr>KALCIO KARBONATO NAUDOJIMAS</vt:lpstr>
      <vt:lpstr>Skaidrė 9</vt:lpstr>
      <vt:lpstr>SAUGAUS ELGESIO TAISYKLIŲ NESILAIKYMO PADARINIAI DIRBANT SU KALCIO KARBONATU</vt:lpstr>
      <vt:lpstr>GELEŽIES SULFATAS  FeSO4*7H2O</vt:lpstr>
      <vt:lpstr>GELEŽIES SULFATO NAUDOJIMAS</vt:lpstr>
      <vt:lpstr>GELEŽIES SULFATAS DAŽYMO PRAMONĖJE</vt:lpstr>
      <vt:lpstr>Skaidrė 14</vt:lpstr>
      <vt:lpstr>GELEŽIES SULFATAS MEDICINOJE   Medicinoje geležies sulfatas naudojamas geležies  trūkumui organizme  mažinti.</vt:lpstr>
      <vt:lpstr>GELEŽIES SULFATAS SODININKYSTĖJE</vt:lpstr>
      <vt:lpstr>Skaidrė 17</vt:lpstr>
      <vt:lpstr>GELEŽIES SULFATAS METALO PRAMONĖJE</vt:lpstr>
      <vt:lpstr>MĖLYNOJO AKMENĖLIO (CuSO4* 5H2O) ŽALIOJO AKMENĖLIO (FeSO4*7H2O) RAUDONOSIOS KRAUJO DRUSKOS (K3Fe(CN)6 KRISTALŲ AUGINIMO PROCESO APRAŠYMAS </vt:lpstr>
      <vt:lpstr>DARBO TIKSLAS IR UŽDAVINIAI</vt:lpstr>
      <vt:lpstr>DARBO EIGA</vt:lpstr>
      <vt:lpstr>1. DISTILIUOTO VANDENS PARUOŠIMAS KRISTALŲ AUGINIMUI – VANDUO KAITINAMAS IKI VIRIMO.  </vt:lpstr>
      <vt:lpstr>2. DRUSKAS IŠTIRPINAME VANDENYJE – PARUOŠTAS TIRPALAS TURI BŪTI PERSOTINTAS (TAM TIKRAME KIEKYJE VANDENS JAU NEBETIRPSTA TIRPINAMA MEDŽIAGA). </vt:lpstr>
      <vt:lpstr>3. KIEKVIENĄ CHEMIJOS PAMOKĄ ATĖJĘ Į KABINETĄ,  STEBIME DRUSKŲ KRISTALIZAVIMĄSI.</vt:lpstr>
      <vt:lpstr>4. BAIGUS PRAKTINĮ DARBĄ, PATEIKIAME GAUTUS REZULTATUS NUOTRAUKOSE.</vt:lpstr>
      <vt:lpstr>KRISTALŲ AUGINIMO PROCESO AKIMIRKOS</vt:lpstr>
      <vt:lpstr>Skaidrė 27</vt:lpstr>
      <vt:lpstr>DŽIAUGIAMĖS GAUTAIS PRAKTINIO DARBO REZULTATAIS</vt:lpstr>
      <vt:lpstr>Skaidrė 29</vt:lpstr>
      <vt:lpstr>Skaidrė 30</vt:lpstr>
      <vt:lpstr>Skaidrė 31</vt:lpstr>
      <vt:lpstr>IŠVADA</vt:lpstr>
      <vt:lpstr>AČIŪ UŽ DĖMESĮ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Edga</dc:creator>
  <cp:lastModifiedBy>Naudotojas</cp:lastModifiedBy>
  <cp:revision>62</cp:revision>
  <dcterms:created xsi:type="dcterms:W3CDTF">2020-03-03T14:33:35Z</dcterms:created>
  <dcterms:modified xsi:type="dcterms:W3CDTF">2020-03-13T12:21:18Z</dcterms:modified>
</cp:coreProperties>
</file>