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8"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48E4291-C713-4046-AC83-138B2BEDA660}">
          <p14:sldIdLst>
            <p14:sldId id="256"/>
            <p14:sldId id="257"/>
            <p14:sldId id="258"/>
            <p14:sldId id="259"/>
            <p14:sldId id="260"/>
            <p14:sldId id="262"/>
            <p14:sldId id="261"/>
            <p14:sldId id="263"/>
            <p14:sldId id="264"/>
            <p14:sldId id="265"/>
            <p14:sldId id="268"/>
            <p14:sldId id="266"/>
            <p14:sldId id="267"/>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48" d="100"/>
          <a:sy n="48"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veikaszmogus.lt/GYVENIMO_BUDAS-6793-Ka_gali_soda" TargetMode="External"/><Relationship Id="rId3" Type="http://schemas.openxmlformats.org/officeDocument/2006/relationships/hyperlink" Target="https://lt.wikipedia.org/wiki/Natrio_karbonatas" TargetMode="External"/><Relationship Id="rId7" Type="http://schemas.openxmlformats.org/officeDocument/2006/relationships/hyperlink" Target="https://www.delfi.lt/gyvenimas/grozis_ir_sveikata/kokiomis-ligomis-sergant-pades-tiesiog-soda.d?id=61534722" TargetMode="External"/><Relationship Id="rId2" Type="http://schemas.openxmlformats.org/officeDocument/2006/relationships/hyperlink" Target="https://en.wikipedia.org/wiki/Sodium_carbonate" TargetMode="External"/><Relationship Id="rId1" Type="http://schemas.openxmlformats.org/officeDocument/2006/relationships/slideLayout" Target="../slideLayouts/slideLayout2.xml"/><Relationship Id="rId6" Type="http://schemas.openxmlformats.org/officeDocument/2006/relationships/hyperlink" Target="https://lt.wikipedia.org/wiki/Soda" TargetMode="External"/><Relationship Id="rId5" Type="http://schemas.openxmlformats.org/officeDocument/2006/relationships/hyperlink" Target="https://lt.wikipedia.org/wiki/Natrio_hidrokarbonatas" TargetMode="External"/><Relationship Id="rId10" Type="http://schemas.openxmlformats.org/officeDocument/2006/relationships/hyperlink" Target="https://www.15min.lt/maistas/naujiena/virtuve/kulinarines-gudrybes-kuo-skiriasi-soda-ir-kepimo-milteliai-1044-326113" TargetMode="External"/><Relationship Id="rId4" Type="http://schemas.openxmlformats.org/officeDocument/2006/relationships/hyperlink" Target="https://lt.wikipedia.org/wiki/Natrio_hidroksidas" TargetMode="External"/><Relationship Id="rId9" Type="http://schemas.openxmlformats.org/officeDocument/2006/relationships/hyperlink" Target="https://www.poolspanews.com/how-to/maintenance/soda-ash-vs-baking-soda_o"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798394F-00EC-4D0A-B0BD-D058BBFC2F01}"/>
              </a:ext>
            </a:extLst>
          </p:cNvPr>
          <p:cNvSpPr>
            <a:spLocks noGrp="1"/>
          </p:cNvSpPr>
          <p:nvPr>
            <p:ph type="subTitle" idx="1"/>
          </p:nvPr>
        </p:nvSpPr>
        <p:spPr>
          <a:xfrm>
            <a:off x="3211830" y="4222283"/>
            <a:ext cx="6062173" cy="1824187"/>
          </a:xfrm>
        </p:spPr>
        <p:txBody>
          <a:bodyPr>
            <a:normAutofit/>
          </a:bodyPr>
          <a:lstStyle/>
          <a:p>
            <a:r>
              <a:rPr lang="lt-LT" dirty="0"/>
              <a:t>Darbą atliko 9 kl. Mokiniai: Dovydas Laurinavičius ir Jonas Kersnauskas</a:t>
            </a:r>
          </a:p>
          <a:p>
            <a:endParaRPr lang="lt-LT" dirty="0"/>
          </a:p>
          <a:p>
            <a:r>
              <a:rPr lang="lt-LT" sz="2400" dirty="0">
                <a:solidFill>
                  <a:schemeClr val="accent1"/>
                </a:solidFill>
                <a:latin typeface="+mj-lt"/>
              </a:rPr>
              <a:t>Kulautuvos pagr. mokykla </a:t>
            </a:r>
          </a:p>
        </p:txBody>
      </p:sp>
      <p:pic>
        <p:nvPicPr>
          <p:cNvPr id="5" name="Picture 4">
            <a:extLst>
              <a:ext uri="{FF2B5EF4-FFF2-40B4-BE49-F238E27FC236}">
                <a16:creationId xmlns:a16="http://schemas.microsoft.com/office/drawing/2014/main" id="{04807FBE-D100-4390-84F9-E577E9C40004}"/>
              </a:ext>
            </a:extLst>
          </p:cNvPr>
          <p:cNvPicPr>
            <a:picLocks noChangeAspect="1"/>
          </p:cNvPicPr>
          <p:nvPr/>
        </p:nvPicPr>
        <p:blipFill>
          <a:blip r:embed="rId2"/>
          <a:stretch>
            <a:fillRect/>
          </a:stretch>
        </p:blipFill>
        <p:spPr>
          <a:xfrm>
            <a:off x="717839" y="3129267"/>
            <a:ext cx="2200158" cy="3728733"/>
          </a:xfrm>
          <a:prstGeom prst="rect">
            <a:avLst/>
          </a:prstGeom>
        </p:spPr>
      </p:pic>
      <p:sp>
        <p:nvSpPr>
          <p:cNvPr id="8" name="Title 7">
            <a:extLst>
              <a:ext uri="{FF2B5EF4-FFF2-40B4-BE49-F238E27FC236}">
                <a16:creationId xmlns:a16="http://schemas.microsoft.com/office/drawing/2014/main" id="{528BE1E5-78BE-43B4-B53F-EAE5C52F854A}"/>
              </a:ext>
            </a:extLst>
          </p:cNvPr>
          <p:cNvSpPr>
            <a:spLocks noGrp="1"/>
          </p:cNvSpPr>
          <p:nvPr>
            <p:ph type="ctrTitle"/>
          </p:nvPr>
        </p:nvSpPr>
        <p:spPr/>
        <p:txBody>
          <a:bodyPr/>
          <a:lstStyle/>
          <a:p>
            <a:pPr algn="ctr"/>
            <a:r>
              <a:rPr lang="lt-LT"/>
              <a:t>SODA. </a:t>
            </a:r>
            <a:r>
              <a:rPr lang="lt-LT" dirty="0"/>
              <a:t>SUDĖTIS IR NAUDOJIMAS</a:t>
            </a:r>
          </a:p>
        </p:txBody>
      </p:sp>
    </p:spTree>
    <p:extLst>
      <p:ext uri="{BB962C8B-B14F-4D97-AF65-F5344CB8AC3E}">
        <p14:creationId xmlns:p14="http://schemas.microsoft.com/office/powerpoint/2010/main" val="294030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FC678-5B03-43A9-AFEB-2784C73B92D0}"/>
              </a:ext>
            </a:extLst>
          </p:cNvPr>
          <p:cNvSpPr>
            <a:spLocks noGrp="1"/>
          </p:cNvSpPr>
          <p:nvPr>
            <p:ph type="title"/>
          </p:nvPr>
        </p:nvSpPr>
        <p:spPr/>
        <p:txBody>
          <a:bodyPr/>
          <a:lstStyle/>
          <a:p>
            <a:r>
              <a:rPr lang="lt-LT" dirty="0"/>
              <a:t>Sodos savybės</a:t>
            </a:r>
          </a:p>
        </p:txBody>
      </p:sp>
      <p:sp>
        <p:nvSpPr>
          <p:cNvPr id="3" name="Content Placeholder 2">
            <a:extLst>
              <a:ext uri="{FF2B5EF4-FFF2-40B4-BE49-F238E27FC236}">
                <a16:creationId xmlns:a16="http://schemas.microsoft.com/office/drawing/2014/main" id="{8F52998C-FE97-44ED-9E30-41C064AEC230}"/>
              </a:ext>
            </a:extLst>
          </p:cNvPr>
          <p:cNvSpPr>
            <a:spLocks noGrp="1"/>
          </p:cNvSpPr>
          <p:nvPr>
            <p:ph idx="1"/>
          </p:nvPr>
        </p:nvSpPr>
        <p:spPr/>
        <p:txBody>
          <a:bodyPr/>
          <a:lstStyle/>
          <a:p>
            <a:r>
              <a:rPr lang="lt-LT" dirty="0"/>
              <a:t>Soda yra baltos spalvos bekvapė medžiaga, jos agregatinė būsena – kietoji.</a:t>
            </a:r>
          </a:p>
          <a:p>
            <a:endParaRPr lang="lt-LT" dirty="0"/>
          </a:p>
          <a:p>
            <a:r>
              <a:rPr lang="lt-LT" dirty="0"/>
              <a:t>Soda dažniausiai matuojama gramais (g).</a:t>
            </a:r>
          </a:p>
          <a:p>
            <a:pPr marL="0" indent="0">
              <a:buNone/>
            </a:pPr>
            <a:endParaRPr lang="lt-LT" dirty="0"/>
          </a:p>
          <a:p>
            <a:pPr marL="0" indent="0">
              <a:buNone/>
            </a:pPr>
            <a:endParaRPr lang="lt-LT" dirty="0"/>
          </a:p>
        </p:txBody>
      </p:sp>
      <p:pic>
        <p:nvPicPr>
          <p:cNvPr id="7170" name="Picture 2" descr="Vaizdo rezultatas pagal užklausą „soda“">
            <a:extLst>
              <a:ext uri="{FF2B5EF4-FFF2-40B4-BE49-F238E27FC236}">
                <a16:creationId xmlns:a16="http://schemas.microsoft.com/office/drawing/2014/main" id="{9504663F-0467-4D4B-8D7F-F0B0A980B2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101" y="4046220"/>
            <a:ext cx="3495980" cy="2430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790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5E067-D47F-44F9-A89C-DC709B33B1BF}"/>
              </a:ext>
            </a:extLst>
          </p:cNvPr>
          <p:cNvSpPr>
            <a:spLocks noGrp="1"/>
          </p:cNvSpPr>
          <p:nvPr>
            <p:ph type="title"/>
          </p:nvPr>
        </p:nvSpPr>
        <p:spPr/>
        <p:txBody>
          <a:bodyPr/>
          <a:lstStyle/>
          <a:p>
            <a:r>
              <a:rPr lang="lt-LT" dirty="0"/>
              <a:t>Kuo skiriasi soda ir kepimo milteliai?</a:t>
            </a:r>
          </a:p>
        </p:txBody>
      </p:sp>
      <p:sp>
        <p:nvSpPr>
          <p:cNvPr id="3" name="Content Placeholder 2">
            <a:extLst>
              <a:ext uri="{FF2B5EF4-FFF2-40B4-BE49-F238E27FC236}">
                <a16:creationId xmlns:a16="http://schemas.microsoft.com/office/drawing/2014/main" id="{F0FAE336-0D6C-46E2-86FC-30F1CF20E426}"/>
              </a:ext>
            </a:extLst>
          </p:cNvPr>
          <p:cNvSpPr>
            <a:spLocks noGrp="1"/>
          </p:cNvSpPr>
          <p:nvPr>
            <p:ph idx="1"/>
          </p:nvPr>
        </p:nvSpPr>
        <p:spPr>
          <a:xfrm>
            <a:off x="677334" y="1668780"/>
            <a:ext cx="8596668" cy="4880610"/>
          </a:xfrm>
        </p:spPr>
        <p:txBody>
          <a:bodyPr>
            <a:normAutofit fontScale="70000" lnSpcReduction="20000"/>
          </a:bodyPr>
          <a:lstStyle/>
          <a:p>
            <a:r>
              <a:rPr lang="lt-LT" sz="3100" dirty="0"/>
              <a:t>Iš pirmo žvilgsnio </a:t>
            </a:r>
            <a:r>
              <a:rPr lang="lt-LT" sz="3100" b="1" dirty="0"/>
              <a:t>soda</a:t>
            </a:r>
            <a:r>
              <a:rPr lang="lt-LT" sz="3100" dirty="0"/>
              <a:t> ir </a:t>
            </a:r>
            <a:r>
              <a:rPr lang="lt-LT" sz="3100" b="1" dirty="0"/>
              <a:t>kepimo milteliai </a:t>
            </a:r>
            <a:r>
              <a:rPr lang="lt-LT" sz="3100" dirty="0"/>
              <a:t>gali pasirodyti tikrai panašūs: baltos spalvos ir bekvapiai.  Abiejų paskirtis ta pati – padėti kepiniui iškilti. Aukštoje temperatūroje </a:t>
            </a:r>
            <a:r>
              <a:rPr lang="lt-LT" sz="3100" b="1" dirty="0"/>
              <a:t>soda</a:t>
            </a:r>
            <a:r>
              <a:rPr lang="lt-LT" sz="3100" dirty="0"/>
              <a:t> dėl vykstančių cheminių reakcijų išskiria </a:t>
            </a:r>
            <a:r>
              <a:rPr lang="lt-LT" sz="3100" b="1" dirty="0"/>
              <a:t>anglies dioksidą</a:t>
            </a:r>
            <a:r>
              <a:rPr lang="lt-LT" sz="3100" dirty="0"/>
              <a:t>, dėl ko kepinys iškyla ir būna purus. Tačiau </a:t>
            </a:r>
            <a:r>
              <a:rPr lang="lt-LT" sz="3100" b="1" dirty="0"/>
              <a:t>natrio bikarbonatas </a:t>
            </a:r>
            <a:r>
              <a:rPr lang="lt-LT" sz="3100" dirty="0"/>
              <a:t>(</a:t>
            </a:r>
            <a:r>
              <a:rPr lang="lt-LT" sz="3100" b="1" dirty="0"/>
              <a:t>soda</a:t>
            </a:r>
            <a:r>
              <a:rPr lang="lt-LT" sz="3100" dirty="0"/>
              <a:t>) aukštoje temperatūroje išskiria ne tik </a:t>
            </a:r>
            <a:r>
              <a:rPr lang="lt-LT" sz="3100" b="1" dirty="0"/>
              <a:t>anglies dioksidą</a:t>
            </a:r>
            <a:r>
              <a:rPr lang="lt-LT" sz="3100" dirty="0"/>
              <a:t>, bet ir </a:t>
            </a:r>
            <a:r>
              <a:rPr lang="lt-LT" sz="3100" b="1" dirty="0"/>
              <a:t>natrio karbonatą</a:t>
            </a:r>
            <a:r>
              <a:rPr lang="lt-LT" sz="3100" dirty="0"/>
              <a:t>. Iš </a:t>
            </a:r>
            <a:r>
              <a:rPr lang="lt-LT" sz="3100" b="1" dirty="0"/>
              <a:t>sodos</a:t>
            </a:r>
            <a:r>
              <a:rPr lang="lt-LT" sz="3100" dirty="0"/>
              <a:t> išsiskyręs </a:t>
            </a:r>
            <a:r>
              <a:rPr lang="lt-LT" sz="3100" b="1" dirty="0"/>
              <a:t>natrio karbonatas </a:t>
            </a:r>
            <a:r>
              <a:rPr lang="lt-LT" sz="3100" dirty="0"/>
              <a:t>sukuria specifinį skonį.</a:t>
            </a:r>
          </a:p>
          <a:p>
            <a:r>
              <a:rPr lang="lt-LT" sz="3100" dirty="0"/>
              <a:t> </a:t>
            </a:r>
            <a:r>
              <a:rPr lang="lt-LT" sz="3100" b="1" dirty="0"/>
              <a:t>Kepimo milteliai </a:t>
            </a:r>
            <a:r>
              <a:rPr lang="lt-LT" sz="3100" dirty="0"/>
              <a:t>iš esmės yra ta pati </a:t>
            </a:r>
            <a:r>
              <a:rPr lang="lt-LT" sz="3100" b="1" dirty="0"/>
              <a:t>soda</a:t>
            </a:r>
            <a:r>
              <a:rPr lang="lt-LT" sz="3100" dirty="0"/>
              <a:t>, tačiau jų sudėtyje jau yra rūgšties, kuri neutralizuoja </a:t>
            </a:r>
            <a:r>
              <a:rPr lang="lt-LT" sz="3100" b="1" dirty="0"/>
              <a:t>natrio karbonatą</a:t>
            </a:r>
            <a:r>
              <a:rPr lang="lt-LT" sz="3100" dirty="0"/>
              <a:t>, sukeliantį nemalonų poskonį.</a:t>
            </a:r>
          </a:p>
          <a:p>
            <a:r>
              <a:rPr lang="lt-LT" sz="3100" dirty="0"/>
              <a:t>Todėl, vienuose kepiniuose yra naudojami kepimo milteliai, kituose – soda. </a:t>
            </a:r>
            <a:br>
              <a:rPr lang="lt-LT" sz="3100" dirty="0"/>
            </a:br>
            <a:br>
              <a:rPr lang="lt-LT" dirty="0"/>
            </a:br>
            <a:br>
              <a:rPr lang="lt-LT" dirty="0"/>
            </a:br>
            <a:br>
              <a:rPr lang="lt-LT" dirty="0"/>
            </a:br>
            <a:br>
              <a:rPr lang="lt-LT" dirty="0"/>
            </a:br>
            <a:br>
              <a:rPr lang="lt-LT" dirty="0"/>
            </a:br>
            <a:endParaRPr lang="lt-LT" dirty="0"/>
          </a:p>
        </p:txBody>
      </p:sp>
    </p:spTree>
    <p:extLst>
      <p:ext uri="{BB962C8B-B14F-4D97-AF65-F5344CB8AC3E}">
        <p14:creationId xmlns:p14="http://schemas.microsoft.com/office/powerpoint/2010/main" val="905965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9C097-A03F-4F34-AC6E-A30C0185E4BF}"/>
              </a:ext>
            </a:extLst>
          </p:cNvPr>
          <p:cNvSpPr>
            <a:spLocks noGrp="1"/>
          </p:cNvSpPr>
          <p:nvPr>
            <p:ph type="title"/>
          </p:nvPr>
        </p:nvSpPr>
        <p:spPr/>
        <p:txBody>
          <a:bodyPr/>
          <a:lstStyle/>
          <a:p>
            <a:r>
              <a:rPr lang="lt-LT" dirty="0"/>
              <a:t>Valgomosios sodos gydomosios savybės</a:t>
            </a:r>
          </a:p>
        </p:txBody>
      </p:sp>
      <p:sp>
        <p:nvSpPr>
          <p:cNvPr id="3" name="Content Placeholder 2">
            <a:extLst>
              <a:ext uri="{FF2B5EF4-FFF2-40B4-BE49-F238E27FC236}">
                <a16:creationId xmlns:a16="http://schemas.microsoft.com/office/drawing/2014/main" id="{8EB7340A-D37A-4AE7-B311-7877F51602E6}"/>
              </a:ext>
            </a:extLst>
          </p:cNvPr>
          <p:cNvSpPr>
            <a:spLocks noGrp="1"/>
          </p:cNvSpPr>
          <p:nvPr>
            <p:ph idx="1"/>
          </p:nvPr>
        </p:nvSpPr>
        <p:spPr/>
        <p:txBody>
          <a:bodyPr>
            <a:normAutofit fontScale="77500" lnSpcReduction="20000"/>
          </a:bodyPr>
          <a:lstStyle/>
          <a:p>
            <a:pPr marL="0" indent="0">
              <a:buNone/>
            </a:pPr>
            <a:r>
              <a:rPr lang="lt-LT" sz="3000" dirty="0"/>
              <a:t>Valgomoji soda turi net gydomųjų savybių:</a:t>
            </a:r>
          </a:p>
          <a:p>
            <a:pPr>
              <a:buFont typeface="Arial" panose="020B0604020202020204" pitchFamily="34" charset="0"/>
              <a:buChar char="•"/>
            </a:pPr>
            <a:r>
              <a:rPr lang="lt-LT" sz="3000" dirty="0"/>
              <a:t>Padeda suminkštinti suragėjusią pėdų odą.</a:t>
            </a:r>
          </a:p>
          <a:p>
            <a:pPr>
              <a:buFont typeface="Arial" panose="020B0604020202020204" pitchFamily="34" charset="0"/>
              <a:buChar char="•"/>
            </a:pPr>
            <a:r>
              <a:rPr lang="lt-LT" sz="3000" dirty="0"/>
              <a:t>Padeda sumažinti skrandžio rūgštingumą.</a:t>
            </a:r>
          </a:p>
          <a:p>
            <a:pPr>
              <a:buFont typeface="Arial" panose="020B0604020202020204" pitchFamily="34" charset="0"/>
              <a:buChar char="•"/>
            </a:pPr>
            <a:r>
              <a:rPr lang="lt-LT" sz="3000" dirty="0"/>
              <a:t>Padės numalšinti galvos skausmą.</a:t>
            </a:r>
          </a:p>
          <a:p>
            <a:pPr>
              <a:buFont typeface="Arial" panose="020B0604020202020204" pitchFamily="34" charset="0"/>
              <a:buChar char="•"/>
            </a:pPr>
            <a:r>
              <a:rPr lang="lt-LT" sz="3000" dirty="0"/>
              <a:t>Valgomoji soda gydo kosulį ir anginą.</a:t>
            </a:r>
            <a:br>
              <a:rPr lang="lt-LT" dirty="0"/>
            </a:br>
            <a:br>
              <a:rPr lang="lt-LT" dirty="0"/>
            </a:br>
            <a:br>
              <a:rPr lang="lt-LT" dirty="0"/>
            </a:br>
            <a:br>
              <a:rPr lang="lt-LT" dirty="0"/>
            </a:br>
            <a:br>
              <a:rPr lang="lt-LT" dirty="0"/>
            </a:br>
            <a:br>
              <a:rPr lang="lt-LT" dirty="0"/>
            </a:br>
            <a:br>
              <a:rPr lang="lt-LT" dirty="0"/>
            </a:br>
            <a:br>
              <a:rPr lang="lt-LT" dirty="0"/>
            </a:br>
            <a:br>
              <a:rPr lang="lt-LT" dirty="0"/>
            </a:br>
            <a:br>
              <a:rPr lang="lt-LT" dirty="0"/>
            </a:br>
            <a:br>
              <a:rPr lang="lt-LT" dirty="0"/>
            </a:br>
            <a:endParaRPr lang="lt-LT" dirty="0"/>
          </a:p>
        </p:txBody>
      </p:sp>
      <p:pic>
        <p:nvPicPr>
          <p:cNvPr id="9218" name="Picture 2" descr="Vaizdo rezultatas pagal užklausą „sodos gydomosios savybes“">
            <a:extLst>
              <a:ext uri="{FF2B5EF4-FFF2-40B4-BE49-F238E27FC236}">
                <a16:creationId xmlns:a16="http://schemas.microsoft.com/office/drawing/2014/main" id="{71A0E493-F845-4211-9A6C-0A8FA2C724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4566" y="4343400"/>
            <a:ext cx="3342204" cy="2293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300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9E4D-064B-4448-8B17-64EA5F09FEA0}"/>
              </a:ext>
            </a:extLst>
          </p:cNvPr>
          <p:cNvSpPr>
            <a:spLocks noGrp="1"/>
          </p:cNvSpPr>
          <p:nvPr>
            <p:ph type="title"/>
          </p:nvPr>
        </p:nvSpPr>
        <p:spPr/>
        <p:txBody>
          <a:bodyPr/>
          <a:lstStyle/>
          <a:p>
            <a:r>
              <a:rPr lang="lt-LT" dirty="0"/>
              <a:t>Šaltiniai</a:t>
            </a:r>
          </a:p>
        </p:txBody>
      </p:sp>
      <p:sp>
        <p:nvSpPr>
          <p:cNvPr id="3" name="Content Placeholder 2">
            <a:extLst>
              <a:ext uri="{FF2B5EF4-FFF2-40B4-BE49-F238E27FC236}">
                <a16:creationId xmlns:a16="http://schemas.microsoft.com/office/drawing/2014/main" id="{505A72A5-01CD-4BEA-BCC7-2E5DA0748ACF}"/>
              </a:ext>
            </a:extLst>
          </p:cNvPr>
          <p:cNvSpPr>
            <a:spLocks noGrp="1"/>
          </p:cNvSpPr>
          <p:nvPr>
            <p:ph idx="1"/>
          </p:nvPr>
        </p:nvSpPr>
        <p:spPr/>
        <p:txBody>
          <a:bodyPr>
            <a:normAutofit fontScale="92500" lnSpcReduction="10000"/>
          </a:bodyPr>
          <a:lstStyle/>
          <a:p>
            <a:r>
              <a:rPr lang="lt-LT" dirty="0">
                <a:hlinkClick r:id="rId2"/>
              </a:rPr>
              <a:t>https://en.wikipedia.org/wiki/Sodium_carbonate</a:t>
            </a:r>
            <a:endParaRPr lang="lt-LT" dirty="0"/>
          </a:p>
          <a:p>
            <a:r>
              <a:rPr lang="lt-LT" dirty="0">
                <a:hlinkClick r:id="rId3"/>
              </a:rPr>
              <a:t>https://lt.wikipedia.org/wiki/Natrio_karbonatas</a:t>
            </a:r>
            <a:endParaRPr lang="lt-LT" dirty="0"/>
          </a:p>
          <a:p>
            <a:r>
              <a:rPr lang="lt-LT" dirty="0">
                <a:hlinkClick r:id="rId4"/>
              </a:rPr>
              <a:t>https://lt.wikipedia.org/wiki/Natrio_hidroksidas</a:t>
            </a:r>
            <a:endParaRPr lang="lt-LT" dirty="0"/>
          </a:p>
          <a:p>
            <a:r>
              <a:rPr lang="lt-LT" dirty="0">
                <a:hlinkClick r:id="rId5"/>
              </a:rPr>
              <a:t>https://lt.wikipedia.org/wiki/Natrio_hidrokarbonatas</a:t>
            </a:r>
            <a:endParaRPr lang="lt-LT" dirty="0"/>
          </a:p>
          <a:p>
            <a:r>
              <a:rPr lang="lt-LT" dirty="0">
                <a:hlinkClick r:id="rId6"/>
              </a:rPr>
              <a:t>https://lt.wikipedia.org/wiki/Soda</a:t>
            </a:r>
            <a:endParaRPr lang="lt-LT" dirty="0"/>
          </a:p>
          <a:p>
            <a:r>
              <a:rPr lang="lt-LT" dirty="0">
                <a:hlinkClick r:id="rId7"/>
              </a:rPr>
              <a:t>https://www.delfi.lt/gyvenimas/grozis_ir_sveikata/kokiomis-ligomis-sergant-pades-tiesiog-soda.d?id=61534722</a:t>
            </a:r>
            <a:endParaRPr lang="lt-LT" dirty="0"/>
          </a:p>
          <a:p>
            <a:r>
              <a:rPr lang="lt-LT" dirty="0">
                <a:hlinkClick r:id="rId8"/>
              </a:rPr>
              <a:t>https://www.sveikaszmogus.lt/GYVENIMO_BUDAS-6793-Ka_gali_soda</a:t>
            </a:r>
            <a:endParaRPr lang="lt-LT" dirty="0"/>
          </a:p>
          <a:p>
            <a:r>
              <a:rPr lang="lt-LT" dirty="0">
                <a:hlinkClick r:id="rId9"/>
              </a:rPr>
              <a:t>https://www.poolspanews.com/how-to/maintenance/soda-ash-vs-baking-soda_o</a:t>
            </a:r>
            <a:endParaRPr lang="lt-LT" dirty="0"/>
          </a:p>
          <a:p>
            <a:r>
              <a:rPr lang="lt-LT" dirty="0">
                <a:hlinkClick r:id="rId10"/>
              </a:rPr>
              <a:t>https://www.15min.lt/maistas/naujiena/virtuve/kulinarines-gudrybes-kuo-skiriasi-soda-ir-kepimo-milteliai-1044-326113</a:t>
            </a:r>
            <a:endParaRPr lang="lt-LT" dirty="0"/>
          </a:p>
        </p:txBody>
      </p:sp>
    </p:spTree>
    <p:extLst>
      <p:ext uri="{BB962C8B-B14F-4D97-AF65-F5344CB8AC3E}">
        <p14:creationId xmlns:p14="http://schemas.microsoft.com/office/powerpoint/2010/main" val="175685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EC083C-CDD3-4FB8-BFFF-16D8482760F6}"/>
              </a:ext>
            </a:extLst>
          </p:cNvPr>
          <p:cNvSpPr>
            <a:spLocks noGrp="1"/>
          </p:cNvSpPr>
          <p:nvPr>
            <p:ph idx="1"/>
          </p:nvPr>
        </p:nvSpPr>
        <p:spPr>
          <a:xfrm>
            <a:off x="677334" y="2257777"/>
            <a:ext cx="8596668" cy="3783585"/>
          </a:xfrm>
        </p:spPr>
        <p:txBody>
          <a:bodyPr>
            <a:normAutofit/>
          </a:bodyPr>
          <a:lstStyle/>
          <a:p>
            <a:pPr marL="0" indent="0" algn="ctr">
              <a:buNone/>
            </a:pPr>
            <a:r>
              <a:rPr lang="lt-LT" sz="7200" dirty="0"/>
              <a:t>Ačiū už dėmesį</a:t>
            </a:r>
            <a:r>
              <a:rPr lang="en-US" sz="7200" dirty="0"/>
              <a:t>!</a:t>
            </a:r>
            <a:endParaRPr lang="lt-LT" sz="7200" dirty="0"/>
          </a:p>
        </p:txBody>
      </p:sp>
      <p:pic>
        <p:nvPicPr>
          <p:cNvPr id="10242" name="Picture 2" descr="Vaizdo rezultatas pagal užklausą „smile“">
            <a:extLst>
              <a:ext uri="{FF2B5EF4-FFF2-40B4-BE49-F238E27FC236}">
                <a16:creationId xmlns:a16="http://schemas.microsoft.com/office/drawing/2014/main" id="{CD9C1360-B0C2-4B6D-8F83-859D696C79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3328" y="3429000"/>
            <a:ext cx="2900362" cy="2900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29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C7F7-BB50-4CC9-91B2-4C2209A10425}"/>
              </a:ext>
            </a:extLst>
          </p:cNvPr>
          <p:cNvSpPr>
            <a:spLocks noGrp="1"/>
          </p:cNvSpPr>
          <p:nvPr>
            <p:ph type="title"/>
          </p:nvPr>
        </p:nvSpPr>
        <p:spPr/>
        <p:txBody>
          <a:bodyPr/>
          <a:lstStyle/>
          <a:p>
            <a:r>
              <a:rPr lang="lt-LT" dirty="0"/>
              <a:t>Kas yra soda?</a:t>
            </a:r>
          </a:p>
        </p:txBody>
      </p:sp>
      <p:sp>
        <p:nvSpPr>
          <p:cNvPr id="3" name="Content Placeholder 2">
            <a:extLst>
              <a:ext uri="{FF2B5EF4-FFF2-40B4-BE49-F238E27FC236}">
                <a16:creationId xmlns:a16="http://schemas.microsoft.com/office/drawing/2014/main" id="{6B6DFDEC-9677-48F6-B109-ADF5635EED67}"/>
              </a:ext>
            </a:extLst>
          </p:cNvPr>
          <p:cNvSpPr>
            <a:spLocks noGrp="1"/>
          </p:cNvSpPr>
          <p:nvPr>
            <p:ph idx="1"/>
          </p:nvPr>
        </p:nvSpPr>
        <p:spPr>
          <a:xfrm>
            <a:off x="677334" y="2160589"/>
            <a:ext cx="9118176" cy="3880773"/>
          </a:xfrm>
        </p:spPr>
        <p:txBody>
          <a:bodyPr/>
          <a:lstStyle/>
          <a:p>
            <a:pPr marL="0" indent="0">
              <a:buNone/>
            </a:pPr>
            <a:r>
              <a:rPr lang="lt-LT" sz="2400" dirty="0"/>
              <a:t>Soda turi tris žodžio reikšmes:</a:t>
            </a:r>
          </a:p>
          <a:p>
            <a:pPr marL="457200" indent="-457200">
              <a:buFont typeface="+mj-lt"/>
              <a:buAutoNum type="arabicPeriod"/>
            </a:pPr>
            <a:r>
              <a:rPr lang="lt-LT" sz="2400" b="1" dirty="0"/>
              <a:t>Natrio hidrokarbonatas </a:t>
            </a:r>
            <a:r>
              <a:rPr lang="lt-LT" sz="2400" dirty="0"/>
              <a:t>– geriamoji, kepimo arba maistinė soda;</a:t>
            </a:r>
          </a:p>
          <a:p>
            <a:pPr marL="457200" indent="-457200">
              <a:buFont typeface="+mj-lt"/>
              <a:buAutoNum type="arabicPeriod"/>
            </a:pPr>
            <a:r>
              <a:rPr lang="lt-LT" sz="2400" b="1" dirty="0"/>
              <a:t>Natrio karbonatas </a:t>
            </a:r>
            <a:r>
              <a:rPr lang="lt-LT" sz="2400" dirty="0"/>
              <a:t>– kalcinuota arba skalbiamoji soda;</a:t>
            </a:r>
          </a:p>
          <a:p>
            <a:pPr marL="457200" indent="-457200">
              <a:buFont typeface="+mj-lt"/>
              <a:buAutoNum type="arabicPeriod"/>
            </a:pPr>
            <a:r>
              <a:rPr lang="lt-LT" sz="2400" b="1" dirty="0"/>
              <a:t>Natrio hidroksidas </a:t>
            </a:r>
            <a:r>
              <a:rPr lang="lt-LT" sz="2400" dirty="0"/>
              <a:t>– kaustinė soda.</a:t>
            </a:r>
          </a:p>
          <a:p>
            <a:pPr marL="0" indent="0">
              <a:buNone/>
            </a:pPr>
            <a:br>
              <a:rPr lang="lt-LT" dirty="0"/>
            </a:br>
            <a:endParaRPr lang="lt-LT" dirty="0"/>
          </a:p>
          <a:p>
            <a:pPr>
              <a:buFont typeface="Wingdings" panose="05000000000000000000" pitchFamily="2" charset="2"/>
              <a:buChar char="§"/>
            </a:pPr>
            <a:endParaRPr lang="lt-LT" dirty="0"/>
          </a:p>
          <a:p>
            <a:pPr>
              <a:buFont typeface="Wingdings" panose="05000000000000000000" pitchFamily="2" charset="2"/>
              <a:buChar char="§"/>
            </a:pPr>
            <a:endParaRPr lang="lt-LT" dirty="0"/>
          </a:p>
        </p:txBody>
      </p:sp>
      <p:pic>
        <p:nvPicPr>
          <p:cNvPr id="1026" name="Picture 2" descr="Vaizdo rezultatas pagal užklausą „soda“">
            <a:extLst>
              <a:ext uri="{FF2B5EF4-FFF2-40B4-BE49-F238E27FC236}">
                <a16:creationId xmlns:a16="http://schemas.microsoft.com/office/drawing/2014/main" id="{0DDC92A5-8023-4500-A3E3-0B46E4BE36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7268" y="4499610"/>
            <a:ext cx="487680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33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892B1-9C7A-4A00-B73C-41C43647794D}"/>
              </a:ext>
            </a:extLst>
          </p:cNvPr>
          <p:cNvSpPr>
            <a:spLocks noGrp="1"/>
          </p:cNvSpPr>
          <p:nvPr>
            <p:ph type="title"/>
          </p:nvPr>
        </p:nvSpPr>
        <p:spPr/>
        <p:txBody>
          <a:bodyPr/>
          <a:lstStyle/>
          <a:p>
            <a:r>
              <a:rPr lang="lt-LT" dirty="0"/>
              <a:t>Natrio hidrokarbonatas</a:t>
            </a:r>
            <a:br>
              <a:rPr lang="lt-LT" dirty="0"/>
            </a:br>
            <a:endParaRPr lang="lt-LT" dirty="0"/>
          </a:p>
        </p:txBody>
      </p:sp>
      <p:sp>
        <p:nvSpPr>
          <p:cNvPr id="3" name="Content Placeholder 2">
            <a:extLst>
              <a:ext uri="{FF2B5EF4-FFF2-40B4-BE49-F238E27FC236}">
                <a16:creationId xmlns:a16="http://schemas.microsoft.com/office/drawing/2014/main" id="{E13E4186-5D71-4BEC-A3F8-C2592AF503C7}"/>
              </a:ext>
            </a:extLst>
          </p:cNvPr>
          <p:cNvSpPr>
            <a:spLocks noGrp="1"/>
          </p:cNvSpPr>
          <p:nvPr>
            <p:ph idx="1"/>
          </p:nvPr>
        </p:nvSpPr>
        <p:spPr>
          <a:xfrm>
            <a:off x="217170" y="2347198"/>
            <a:ext cx="9464040" cy="4099322"/>
          </a:xfrm>
        </p:spPr>
        <p:txBody>
          <a:bodyPr/>
          <a:lstStyle/>
          <a:p>
            <a:r>
              <a:rPr lang="lt-LT" sz="2400" b="1" dirty="0"/>
              <a:t>Natrio hidrokarbonatas</a:t>
            </a:r>
            <a:r>
              <a:rPr lang="lt-LT" sz="2400" dirty="0"/>
              <a:t> NaHCO</a:t>
            </a:r>
            <a:r>
              <a:rPr lang="lt-LT" sz="2400" baseline="-25000" dirty="0"/>
              <a:t>3</a:t>
            </a:r>
            <a:r>
              <a:rPr lang="lt-LT" sz="2400" dirty="0"/>
              <a:t> – natrio ir anglies rūgšties druska.</a:t>
            </a:r>
          </a:p>
          <a:p>
            <a:r>
              <a:rPr lang="lt-LT" sz="2400" b="1" dirty="0"/>
              <a:t>Natrio hidrokarbonatas </a:t>
            </a:r>
            <a:r>
              <a:rPr lang="lt-LT" sz="2400" dirty="0"/>
              <a:t>– balti kristaliniai milteliai, be kvapo. Jis šiek tiek sūrus, šarminiu skoniu primenantis skalbiamąją sodą (natrio karbonatas)</a:t>
            </a:r>
          </a:p>
          <a:p>
            <a:r>
              <a:rPr lang="lt-LT" sz="2400" dirty="0"/>
              <a:t>Virš 70°C natrio hidrokarbonatas skyla į natrio karbonatą, anglies dioksidą ir vandenį</a:t>
            </a:r>
          </a:p>
          <a:p>
            <a:r>
              <a:rPr lang="lt-LT" sz="2400" dirty="0"/>
              <a:t>Kaitinamas ties 1000°C, natrio karbonatas skyla į natrio oksidą ir anglies dioksidą</a:t>
            </a:r>
          </a:p>
          <a:p>
            <a:pPr marL="0" indent="0">
              <a:buNone/>
            </a:pPr>
            <a:endParaRPr lang="lt-LT" dirty="0"/>
          </a:p>
        </p:txBody>
      </p:sp>
      <p:pic>
        <p:nvPicPr>
          <p:cNvPr id="2050" name="Picture 2" descr="Vaizdo rezultatas pagal užklausą „natrio hidrokarbonatas“">
            <a:extLst>
              <a:ext uri="{FF2B5EF4-FFF2-40B4-BE49-F238E27FC236}">
                <a16:creationId xmlns:a16="http://schemas.microsoft.com/office/drawing/2014/main" id="{076F2671-5186-485D-9F92-F991BE363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558" y="153766"/>
            <a:ext cx="3670444" cy="2193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69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C9479-0E49-4A04-BA9F-DFC2D5DA1475}"/>
              </a:ext>
            </a:extLst>
          </p:cNvPr>
          <p:cNvSpPr>
            <a:spLocks noGrp="1"/>
          </p:cNvSpPr>
          <p:nvPr>
            <p:ph type="title"/>
          </p:nvPr>
        </p:nvSpPr>
        <p:spPr/>
        <p:txBody>
          <a:bodyPr/>
          <a:lstStyle/>
          <a:p>
            <a:r>
              <a:rPr lang="lt-LT" dirty="0"/>
              <a:t>Natrio karbonatas</a:t>
            </a:r>
            <a:br>
              <a:rPr lang="lt-LT" dirty="0"/>
            </a:br>
            <a:endParaRPr lang="lt-LT" dirty="0"/>
          </a:p>
        </p:txBody>
      </p:sp>
      <p:sp>
        <p:nvSpPr>
          <p:cNvPr id="3" name="Content Placeholder 2">
            <a:extLst>
              <a:ext uri="{FF2B5EF4-FFF2-40B4-BE49-F238E27FC236}">
                <a16:creationId xmlns:a16="http://schemas.microsoft.com/office/drawing/2014/main" id="{BA3069E4-A9FC-4DDB-B97C-A57EB631405D}"/>
              </a:ext>
            </a:extLst>
          </p:cNvPr>
          <p:cNvSpPr>
            <a:spLocks noGrp="1"/>
          </p:cNvSpPr>
          <p:nvPr>
            <p:ph idx="1"/>
          </p:nvPr>
        </p:nvSpPr>
        <p:spPr>
          <a:xfrm>
            <a:off x="677334" y="1668781"/>
            <a:ext cx="8596668" cy="4372582"/>
          </a:xfrm>
        </p:spPr>
        <p:txBody>
          <a:bodyPr>
            <a:noAutofit/>
          </a:bodyPr>
          <a:lstStyle/>
          <a:p>
            <a:r>
              <a:rPr lang="lt-LT" sz="2400" b="1" dirty="0"/>
              <a:t>Natrio karbonatas</a:t>
            </a:r>
            <a:r>
              <a:rPr lang="lt-LT" sz="2400" dirty="0"/>
              <a:t> arba </a:t>
            </a:r>
            <a:r>
              <a:rPr lang="lt-LT" sz="2400" b="1" dirty="0"/>
              <a:t>kalcinuota soda</a:t>
            </a:r>
            <a:r>
              <a:rPr lang="lt-LT" sz="2400" dirty="0"/>
              <a:t> – natrio ir angliarūgštės druska. Gerai tirpsta vandenyje išskirdami šilumos, nes susidaro dekahidratas (Na</a:t>
            </a:r>
            <a:r>
              <a:rPr lang="lt-LT" sz="2400" baseline="-25000" dirty="0"/>
              <a:t>2</a:t>
            </a:r>
            <a:r>
              <a:rPr lang="lt-LT" sz="2400" dirty="0"/>
              <a:t>CO</a:t>
            </a:r>
            <a:r>
              <a:rPr lang="lt-LT" sz="2400" baseline="-25000" dirty="0"/>
              <a:t>3</a:t>
            </a:r>
            <a:r>
              <a:rPr lang="lt-LT" sz="2400" dirty="0"/>
              <a:t>·10H</a:t>
            </a:r>
            <a:r>
              <a:rPr lang="lt-LT" sz="2400" baseline="-25000" dirty="0"/>
              <a:t>2</a:t>
            </a:r>
            <a:r>
              <a:rPr lang="lt-LT" sz="2400" dirty="0"/>
              <a:t>O), vadinamas </a:t>
            </a:r>
            <a:r>
              <a:rPr lang="lt-LT" sz="2400" b="1" i="1" dirty="0"/>
              <a:t>skalbiamąja soda</a:t>
            </a:r>
            <a:r>
              <a:rPr lang="lt-LT" sz="2400" dirty="0"/>
              <a:t>.</a:t>
            </a:r>
          </a:p>
          <a:p>
            <a:r>
              <a:rPr lang="lt-LT" sz="2400" dirty="0"/>
              <a:t>Pavadinimas </a:t>
            </a:r>
            <a:r>
              <a:rPr lang="lt-LT" sz="2400" b="1" i="1" dirty="0"/>
              <a:t>kalcinuota soda</a:t>
            </a:r>
            <a:r>
              <a:rPr lang="lt-LT" sz="2400" b="1" dirty="0"/>
              <a:t> </a:t>
            </a:r>
            <a:r>
              <a:rPr lang="lt-LT" sz="2400" dirty="0"/>
              <a:t>kilęs iš to, kad ji gaunama kaitinant iki aukštos temperatūros (kalcinuojant) hidratą.</a:t>
            </a:r>
          </a:p>
          <a:p>
            <a:r>
              <a:rPr lang="lt-LT" sz="2400" dirty="0"/>
              <a:t>Natrio karbonatas randamas kai kurių ežerų vandenyje ir anksčiau būdavo išgaunamas iš jūros žolių pelenų. 1861 m. Belgijos chemikas Ernestas Solvejus sukūrė metodą gaminti natrio karbonatui iš natrio chlorido pramoniniu būdu naudojant amoniaką.</a:t>
            </a:r>
          </a:p>
        </p:txBody>
      </p:sp>
      <p:pic>
        <p:nvPicPr>
          <p:cNvPr id="3074" name="Picture 2" descr="Vaizdo rezultatas pagal užklausą „Natrio karbonatas“">
            <a:extLst>
              <a:ext uri="{FF2B5EF4-FFF2-40B4-BE49-F238E27FC236}">
                <a16:creationId xmlns:a16="http://schemas.microsoft.com/office/drawing/2014/main" id="{37E28B1A-4CCB-42AD-820D-EB8C80AC45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3740" y="171450"/>
            <a:ext cx="2401824" cy="2251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44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6EB47-B0D5-41EA-B7B9-60791F9F99A4}"/>
              </a:ext>
            </a:extLst>
          </p:cNvPr>
          <p:cNvSpPr>
            <a:spLocks noGrp="1"/>
          </p:cNvSpPr>
          <p:nvPr>
            <p:ph type="title"/>
          </p:nvPr>
        </p:nvSpPr>
        <p:spPr/>
        <p:txBody>
          <a:bodyPr/>
          <a:lstStyle/>
          <a:p>
            <a:r>
              <a:rPr lang="lt-LT" dirty="0"/>
              <a:t>Natrio hidroksidas</a:t>
            </a:r>
            <a:br>
              <a:rPr lang="lt-LT" dirty="0"/>
            </a:br>
            <a:endParaRPr lang="lt-LT" dirty="0"/>
          </a:p>
        </p:txBody>
      </p:sp>
      <p:sp>
        <p:nvSpPr>
          <p:cNvPr id="3" name="Content Placeholder 2">
            <a:extLst>
              <a:ext uri="{FF2B5EF4-FFF2-40B4-BE49-F238E27FC236}">
                <a16:creationId xmlns:a16="http://schemas.microsoft.com/office/drawing/2014/main" id="{CC414A0E-9E37-4E3C-A16B-731CA48BB26C}"/>
              </a:ext>
            </a:extLst>
          </p:cNvPr>
          <p:cNvSpPr>
            <a:spLocks noGrp="1"/>
          </p:cNvSpPr>
          <p:nvPr>
            <p:ph idx="1"/>
          </p:nvPr>
        </p:nvSpPr>
        <p:spPr>
          <a:xfrm>
            <a:off x="677334" y="1645921"/>
            <a:ext cx="8596668" cy="4395442"/>
          </a:xfrm>
        </p:spPr>
        <p:txBody>
          <a:bodyPr>
            <a:normAutofit/>
          </a:bodyPr>
          <a:lstStyle/>
          <a:p>
            <a:r>
              <a:rPr lang="lt-LT" sz="2400" b="1" dirty="0"/>
              <a:t>Natrio šarmas</a:t>
            </a:r>
            <a:r>
              <a:rPr lang="lt-LT" sz="2400" dirty="0"/>
              <a:t>, </a:t>
            </a:r>
            <a:r>
              <a:rPr lang="lt-LT" sz="2400" b="1" dirty="0"/>
              <a:t>natrio hidroksidas</a:t>
            </a:r>
            <a:r>
              <a:rPr lang="lt-LT" sz="2400" dirty="0"/>
              <a:t> arba </a:t>
            </a:r>
            <a:r>
              <a:rPr lang="lt-LT" sz="2400" b="1" dirty="0"/>
              <a:t>kaustinė soda</a:t>
            </a:r>
            <a:r>
              <a:rPr lang="lt-LT" sz="2400" dirty="0"/>
              <a:t> – stipri bazė.</a:t>
            </a:r>
          </a:p>
          <a:p>
            <a:r>
              <a:rPr lang="lt-LT" sz="2400" dirty="0"/>
              <a:t>Kartais natrio šarmu vadinamas tik šio junginio vandeninis tirpalas.</a:t>
            </a:r>
          </a:p>
          <a:p>
            <a:r>
              <a:rPr lang="lt-LT" sz="2400" dirty="0"/>
              <a:t>Natrio šarmas gali būti gaunamas elektrolizuojant vandeninį natrio chlorido tirpalą.</a:t>
            </a:r>
          </a:p>
        </p:txBody>
      </p:sp>
      <p:pic>
        <p:nvPicPr>
          <p:cNvPr id="4098" name="Picture 2" descr="Vaizdo rezultatas pagal užklausą „Natrio hidroksidas“">
            <a:extLst>
              <a:ext uri="{FF2B5EF4-FFF2-40B4-BE49-F238E27FC236}">
                <a16:creationId xmlns:a16="http://schemas.microsoft.com/office/drawing/2014/main" id="{152B6842-1DDB-45FF-B0A5-A867E0BC1A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2981" y="3429000"/>
            <a:ext cx="4085590" cy="3244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36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BDFA84-961C-45CE-888D-14279704CA4F}"/>
              </a:ext>
            </a:extLst>
          </p:cNvPr>
          <p:cNvSpPr>
            <a:spLocks noGrp="1"/>
          </p:cNvSpPr>
          <p:nvPr>
            <p:ph idx="1"/>
          </p:nvPr>
        </p:nvSpPr>
        <p:spPr>
          <a:xfrm>
            <a:off x="677334" y="2331719"/>
            <a:ext cx="8596668" cy="3709643"/>
          </a:xfrm>
        </p:spPr>
        <p:txBody>
          <a:bodyPr>
            <a:normAutofit/>
          </a:bodyPr>
          <a:lstStyle/>
          <a:p>
            <a:pPr marL="0" indent="0" algn="ctr">
              <a:buNone/>
            </a:pPr>
            <a:r>
              <a:rPr lang="lt-LT" sz="7200" dirty="0"/>
              <a:t>Sodos panaudojimas</a:t>
            </a:r>
          </a:p>
        </p:txBody>
      </p:sp>
    </p:spTree>
    <p:extLst>
      <p:ext uri="{BB962C8B-B14F-4D97-AF65-F5344CB8AC3E}">
        <p14:creationId xmlns:p14="http://schemas.microsoft.com/office/powerpoint/2010/main" val="170740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FB65D7-3BA4-4D30-BDD0-149B62F2888D}"/>
              </a:ext>
            </a:extLst>
          </p:cNvPr>
          <p:cNvSpPr>
            <a:spLocks noGrp="1"/>
          </p:cNvSpPr>
          <p:nvPr>
            <p:ph idx="1"/>
          </p:nvPr>
        </p:nvSpPr>
        <p:spPr>
          <a:xfrm>
            <a:off x="677334" y="857250"/>
            <a:ext cx="8596668" cy="5184113"/>
          </a:xfrm>
        </p:spPr>
        <p:txBody>
          <a:bodyPr/>
          <a:lstStyle/>
          <a:p>
            <a:pPr>
              <a:buFont typeface="Arial" panose="020B0604020202020204" pitchFamily="34" charset="0"/>
              <a:buChar char="•"/>
            </a:pPr>
            <a:r>
              <a:rPr lang="lt-LT" sz="2400" b="1" dirty="0"/>
              <a:t>Natrio hidrokarbonatas </a:t>
            </a:r>
            <a:r>
              <a:rPr lang="lt-LT" sz="2400" dirty="0"/>
              <a:t>naudojamas kepimo miltelių gamyboje (susidaręs anglies dioksidas iškelia tešlą), neutralizuoti skrandžio rūgšties pertekliui, vaistų gamyboje ir pan. Taip pat jis yra naudojamas gazuoto vandens gamyboje.</a:t>
            </a:r>
          </a:p>
          <a:p>
            <a:pPr>
              <a:buFont typeface="Arial" panose="020B0604020202020204" pitchFamily="34" charset="0"/>
              <a:buChar char="•"/>
            </a:pPr>
            <a:endParaRPr lang="lt-LT" dirty="0"/>
          </a:p>
        </p:txBody>
      </p:sp>
      <p:pic>
        <p:nvPicPr>
          <p:cNvPr id="8194" name="Picture 2" descr="Vaizdo rezultatas pagal užklausą „vaistai“">
            <a:extLst>
              <a:ext uri="{FF2B5EF4-FFF2-40B4-BE49-F238E27FC236}">
                <a16:creationId xmlns:a16="http://schemas.microsoft.com/office/drawing/2014/main" id="{5F0EBB70-AE4A-46EA-8881-03603B5A7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048" y="3145155"/>
            <a:ext cx="2638425" cy="173355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Vaizdo rezultatas pagal užklausą „kepimo milteliai“">
            <a:extLst>
              <a:ext uri="{FF2B5EF4-FFF2-40B4-BE49-F238E27FC236}">
                <a16:creationId xmlns:a16="http://schemas.microsoft.com/office/drawing/2014/main" id="{37BB72F3-F682-471A-93F3-0090AF3F06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125" y="3097530"/>
            <a:ext cx="256222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81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D3022-5BCB-42F2-B26A-C05CA36C9048}"/>
              </a:ext>
            </a:extLst>
          </p:cNvPr>
          <p:cNvSpPr>
            <a:spLocks noGrp="1"/>
          </p:cNvSpPr>
          <p:nvPr>
            <p:ph idx="1"/>
          </p:nvPr>
        </p:nvSpPr>
        <p:spPr>
          <a:xfrm>
            <a:off x="677334" y="994411"/>
            <a:ext cx="8596668" cy="5046952"/>
          </a:xfrm>
        </p:spPr>
        <p:txBody>
          <a:bodyPr>
            <a:normAutofit/>
          </a:bodyPr>
          <a:lstStyle/>
          <a:p>
            <a:pPr>
              <a:buFont typeface="Arial" panose="020B0604020202020204" pitchFamily="34" charset="0"/>
              <a:buChar char="•"/>
            </a:pPr>
            <a:r>
              <a:rPr lang="lt-LT" sz="2400" b="1" dirty="0"/>
              <a:t>Natrio karbonatas </a:t>
            </a:r>
            <a:r>
              <a:rPr lang="lt-LT" sz="2400" dirty="0"/>
              <a:t>naudojamas stiklo, naftos, muilo, tekstilės, popieriaus pramonėje. Jis taip pat naudojamas vandeniui minkštinti skalbiant.</a:t>
            </a:r>
          </a:p>
        </p:txBody>
      </p:sp>
      <p:pic>
        <p:nvPicPr>
          <p:cNvPr id="6146" name="Picture 2" descr="Vaizdo rezultatas pagal užklausą „stiklas“">
            <a:extLst>
              <a:ext uri="{FF2B5EF4-FFF2-40B4-BE49-F238E27FC236}">
                <a16:creationId xmlns:a16="http://schemas.microsoft.com/office/drawing/2014/main" id="{47445E71-7368-46C8-8CFB-B2779E9522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2483274"/>
            <a:ext cx="2888826" cy="288882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Vaizdo rezultatas pagal užklausą „popierius“">
            <a:extLst>
              <a:ext uri="{FF2B5EF4-FFF2-40B4-BE49-F238E27FC236}">
                <a16:creationId xmlns:a16="http://schemas.microsoft.com/office/drawing/2014/main" id="{34F7F931-69DF-486C-9B0B-024B402099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6160" y="3341899"/>
            <a:ext cx="3905250" cy="117157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Vaizdo rezultatas pagal užklausą „nafta skystis“">
            <a:extLst>
              <a:ext uri="{FF2B5EF4-FFF2-40B4-BE49-F238E27FC236}">
                <a16:creationId xmlns:a16="http://schemas.microsoft.com/office/drawing/2014/main" id="{08356B68-D037-4D4D-AD61-A05262AF3B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8256" y="3056148"/>
            <a:ext cx="262890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62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D778A-1D64-43DB-AB18-2F8B6E205290}"/>
              </a:ext>
            </a:extLst>
          </p:cNvPr>
          <p:cNvSpPr>
            <a:spLocks noGrp="1"/>
          </p:cNvSpPr>
          <p:nvPr>
            <p:ph idx="1"/>
          </p:nvPr>
        </p:nvSpPr>
        <p:spPr>
          <a:xfrm>
            <a:off x="677334" y="1017271"/>
            <a:ext cx="8596668" cy="5024092"/>
          </a:xfrm>
        </p:spPr>
        <p:txBody>
          <a:bodyPr/>
          <a:lstStyle/>
          <a:p>
            <a:pPr>
              <a:buFont typeface="Arial" panose="020B0604020202020204" pitchFamily="34" charset="0"/>
              <a:buChar char="•"/>
            </a:pPr>
            <a:r>
              <a:rPr lang="lt-LT" sz="2800" b="1" dirty="0"/>
              <a:t>Natrio hidroksidas </a:t>
            </a:r>
            <a:r>
              <a:rPr lang="lt-LT" sz="2800" dirty="0"/>
              <a:t>naudojamas muilo, dirbtinio šilko, dažų, naftos produktų gamyboje, ir kitur.</a:t>
            </a:r>
          </a:p>
          <a:p>
            <a:endParaRPr lang="lt-LT" dirty="0"/>
          </a:p>
        </p:txBody>
      </p:sp>
      <p:pic>
        <p:nvPicPr>
          <p:cNvPr id="5122" name="Picture 2" descr="Vaizdo rezultatas pagal užklausą „muilas“">
            <a:extLst>
              <a:ext uri="{FF2B5EF4-FFF2-40B4-BE49-F238E27FC236}">
                <a16:creationId xmlns:a16="http://schemas.microsoft.com/office/drawing/2014/main" id="{C6268D68-4931-469C-BBA9-5FCE4D3640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2038350"/>
            <a:ext cx="2430780" cy="243078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Vaizdo rezultatas pagal užklausą „dazai“">
            <a:extLst>
              <a:ext uri="{FF2B5EF4-FFF2-40B4-BE49-F238E27FC236}">
                <a16:creationId xmlns:a16="http://schemas.microsoft.com/office/drawing/2014/main" id="{19ACAA71-4829-4FBB-8468-825D6C38F6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5675" y="2372677"/>
            <a:ext cx="2600325" cy="17621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Vaizdo rezultatas pagal užklausą „dirbtinis silkas“">
            <a:extLst>
              <a:ext uri="{FF2B5EF4-FFF2-40B4-BE49-F238E27FC236}">
                <a16:creationId xmlns:a16="http://schemas.microsoft.com/office/drawing/2014/main" id="{C62814A6-56E1-4300-B462-9244DD0AF5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3222" y="2213610"/>
            <a:ext cx="2430780" cy="2430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404588"/>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169</TotalTime>
  <Words>645</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Facet</vt:lpstr>
      <vt:lpstr>SODA. SUDĖTIS IR NAUDOJIMAS</vt:lpstr>
      <vt:lpstr>Kas yra soda?</vt:lpstr>
      <vt:lpstr>Natrio hidrokarbonatas </vt:lpstr>
      <vt:lpstr>Natrio karbonatas </vt:lpstr>
      <vt:lpstr>Natrio hidroksidas </vt:lpstr>
      <vt:lpstr>PowerPoint Presentation</vt:lpstr>
      <vt:lpstr>PowerPoint Presentation</vt:lpstr>
      <vt:lpstr>PowerPoint Presentation</vt:lpstr>
      <vt:lpstr>PowerPoint Presentation</vt:lpstr>
      <vt:lpstr>Sodos savybės</vt:lpstr>
      <vt:lpstr>Kuo skiriasi soda ir kepimo milteliai?</vt:lpstr>
      <vt:lpstr>Valgomosios sodos gydomosios savybės</vt:lpstr>
      <vt:lpstr>Šaltiniai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Soda – namų tvarkytoja ir gydytoja</dc:title>
  <dc:creator>HP</dc:creator>
  <cp:lastModifiedBy>kolomba.bulotiene@outlook.com</cp:lastModifiedBy>
  <cp:revision>15</cp:revision>
  <dcterms:created xsi:type="dcterms:W3CDTF">2020-03-18T14:21:26Z</dcterms:created>
  <dcterms:modified xsi:type="dcterms:W3CDTF">2020-03-18T23:38:23Z</dcterms:modified>
</cp:coreProperties>
</file>